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30"/>
  </p:notesMasterIdLst>
  <p:sldIdLst>
    <p:sldId id="283" r:id="rId2"/>
    <p:sldId id="304" r:id="rId3"/>
    <p:sldId id="284" r:id="rId4"/>
    <p:sldId id="303" r:id="rId5"/>
    <p:sldId id="305" r:id="rId6"/>
    <p:sldId id="308" r:id="rId7"/>
    <p:sldId id="322" r:id="rId8"/>
    <p:sldId id="306" r:id="rId9"/>
    <p:sldId id="311" r:id="rId10"/>
    <p:sldId id="256" r:id="rId11"/>
    <p:sldId id="299" r:id="rId12"/>
    <p:sldId id="298" r:id="rId13"/>
    <p:sldId id="268" r:id="rId14"/>
    <p:sldId id="258" r:id="rId15"/>
    <p:sldId id="259" r:id="rId16"/>
    <p:sldId id="300" r:id="rId17"/>
    <p:sldId id="309" r:id="rId18"/>
    <p:sldId id="310" r:id="rId19"/>
    <p:sldId id="312" r:id="rId20"/>
    <p:sldId id="293" r:id="rId21"/>
    <p:sldId id="280" r:id="rId22"/>
    <p:sldId id="281" r:id="rId23"/>
    <p:sldId id="282" r:id="rId24"/>
    <p:sldId id="297" r:id="rId25"/>
    <p:sldId id="285" r:id="rId26"/>
    <p:sldId id="323" r:id="rId27"/>
    <p:sldId id="324" r:id="rId28"/>
    <p:sldId id="295" r:id="rId2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94660"/>
  </p:normalViewPr>
  <p:slideViewPr>
    <p:cSldViewPr snapToGrid="0" snapToObjects="1">
      <p:cViewPr varScale="1">
        <p:scale>
          <a:sx n="84" d="100"/>
          <a:sy n="84" d="100"/>
        </p:scale>
        <p:origin x="-1168" y="-10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notesMaster" Target="notesMasters/notesMaster1.xml"/><Relationship Id="rId31" Type="http://schemas.openxmlformats.org/officeDocument/2006/relationships/printerSettings" Target="printerSettings/printerSettings1.bin"/><Relationship Id="rId32" Type="http://schemas.openxmlformats.org/officeDocument/2006/relationships/presProps" Target="presProps.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viewProps" Target="viewProps.xml"/><Relationship Id="rId34" Type="http://schemas.openxmlformats.org/officeDocument/2006/relationships/theme" Target="theme/theme1.xml"/><Relationship Id="rId35"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41ACB7F-E54D-9845-B292-F00BE21BA1AD}" type="datetimeFigureOut">
              <a:rPr lang="en-US" smtClean="0"/>
              <a:pPr/>
              <a:t>9/13/17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8B80CB9-6A01-C34D-A0E1-1624FC7DD3DD}" type="slidenum">
              <a:rPr lang="en-US" smtClean="0"/>
              <a:pPr/>
              <a:t>‹#›</a:t>
            </a:fld>
            <a:endParaRPr lang="en-US"/>
          </a:p>
        </p:txBody>
      </p:sp>
    </p:spTree>
    <p:extLst>
      <p:ext uri="{BB962C8B-B14F-4D97-AF65-F5344CB8AC3E}">
        <p14:creationId xmlns:p14="http://schemas.microsoft.com/office/powerpoint/2010/main" val="417963597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Learner: background, motivation, engagement, memory, oral</a:t>
            </a:r>
            <a:r>
              <a:rPr lang="en-US" baseline="0" dirty="0" smtClean="0"/>
              <a:t> language, comprehension strategy use, concept of reading, vocabulary, fluency, written language</a:t>
            </a:r>
            <a:endParaRPr lang="en-US" dirty="0"/>
          </a:p>
        </p:txBody>
      </p:sp>
      <p:sp>
        <p:nvSpPr>
          <p:cNvPr id="4" name="Slide Number Placeholder 3"/>
          <p:cNvSpPr>
            <a:spLocks noGrp="1"/>
          </p:cNvSpPr>
          <p:nvPr>
            <p:ph type="sldNum" sz="quarter" idx="10"/>
          </p:nvPr>
        </p:nvSpPr>
        <p:spPr/>
        <p:txBody>
          <a:bodyPr/>
          <a:lstStyle/>
          <a:p>
            <a:fld id="{3CD23876-1D72-5F4B-B74C-72B6706D6097}" type="slidenum">
              <a:rPr lang="en-US" smtClean="0"/>
              <a:pPr/>
              <a:t>4</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actually happened in the</a:t>
            </a:r>
            <a:r>
              <a:rPr lang="en-US" baseline="0" dirty="0" smtClean="0"/>
              <a:t> Port of Valdez, in Valdez Alaska.  And the damage from the oil spill covered more than 1,250 miles of Alaska’s coastline – which is longer than the entire Atlantic Coast of the United States!  Do you think it was an accident or did someone do that on purpose? What do you think happened when the oil spilled?  </a:t>
            </a:r>
            <a:endParaRPr lang="en-US" dirty="0"/>
          </a:p>
        </p:txBody>
      </p:sp>
      <p:sp>
        <p:nvSpPr>
          <p:cNvPr id="4" name="Slide Number Placeholder 3"/>
          <p:cNvSpPr>
            <a:spLocks noGrp="1"/>
          </p:cNvSpPr>
          <p:nvPr>
            <p:ph type="sldNum" sz="quarter" idx="10"/>
          </p:nvPr>
        </p:nvSpPr>
        <p:spPr/>
        <p:txBody>
          <a:bodyPr/>
          <a:lstStyle/>
          <a:p>
            <a:fld id="{18C9237A-641B-3F42-83AC-3E06699995B9}" type="slidenum">
              <a:rPr lang="en-US" smtClean="0"/>
              <a:pPr/>
              <a:t>22</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What</a:t>
            </a:r>
            <a:r>
              <a:rPr lang="en-US" baseline="0" dirty="0" smtClean="0"/>
              <a:t> damage could the oil have caused? </a:t>
            </a:r>
            <a:r>
              <a:rPr lang="en-US" dirty="0" smtClean="0"/>
              <a:t>What questions do you have?  Let’s read this book to find out how something like this could have happened and what we can do to help.  </a:t>
            </a:r>
          </a:p>
          <a:p>
            <a:endParaRPr lang="en-US" dirty="0"/>
          </a:p>
        </p:txBody>
      </p:sp>
      <p:sp>
        <p:nvSpPr>
          <p:cNvPr id="4" name="Slide Number Placeholder 3"/>
          <p:cNvSpPr>
            <a:spLocks noGrp="1"/>
          </p:cNvSpPr>
          <p:nvPr>
            <p:ph type="sldNum" sz="quarter" idx="10"/>
          </p:nvPr>
        </p:nvSpPr>
        <p:spPr/>
        <p:txBody>
          <a:bodyPr/>
          <a:lstStyle/>
          <a:p>
            <a:fld id="{18C9237A-641B-3F42-83AC-3E06699995B9}" type="slidenum">
              <a:rPr lang="en-US" smtClean="0"/>
              <a:pPr/>
              <a:t>23</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Diurnal </a:t>
            </a:r>
            <a:endParaRPr lang="en-US" dirty="0"/>
          </a:p>
        </p:txBody>
      </p:sp>
      <p:sp>
        <p:nvSpPr>
          <p:cNvPr id="4" name="Slide Number Placeholder 3"/>
          <p:cNvSpPr>
            <a:spLocks noGrp="1"/>
          </p:cNvSpPr>
          <p:nvPr>
            <p:ph type="sldNum" sz="quarter" idx="10"/>
          </p:nvPr>
        </p:nvSpPr>
        <p:spPr/>
        <p:txBody>
          <a:bodyPr/>
          <a:lstStyle/>
          <a:p>
            <a:fld id="{48B80CB9-6A01-C34D-A0E1-1624FC7DD3DD}" type="slidenum">
              <a:rPr lang="en-US" smtClean="0"/>
              <a:pPr/>
              <a:t>24</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p:cNvSpPr>
          <p:nvPr>
            <p:ph type="sldImg"/>
          </p:nvPr>
        </p:nvSpPr>
        <p:spPr>
          <a:ln/>
        </p:spPr>
      </p:sp>
      <p:sp>
        <p:nvSpPr>
          <p:cNvPr id="48131" name="Notes Placeholder 2"/>
          <p:cNvSpPr>
            <a:spLocks noGrp="1"/>
          </p:cNvSpPr>
          <p:nvPr>
            <p:ph type="body" idx="1"/>
          </p:nvPr>
        </p:nvSpPr>
        <p:spPr>
          <a:noFill/>
          <a:ln/>
        </p:spPr>
        <p:txBody>
          <a:bodyPr/>
          <a:lstStyle/>
          <a:p>
            <a:r>
              <a:rPr lang="en-US" smtClean="0">
                <a:latin typeface="Arial" pitchFamily="-101" charset="0"/>
                <a:ea typeface="ＭＳ Ｐゴシック" pitchFamily="-101" charset="-128"/>
                <a:cs typeface="ＭＳ Ｐゴシック" pitchFamily="-101" charset="-128"/>
              </a:rPr>
              <a:t>Wilma Rudolph </a:t>
            </a:r>
          </a:p>
        </p:txBody>
      </p:sp>
      <p:sp>
        <p:nvSpPr>
          <p:cNvPr id="48132" name="Slide Number Placeholder 3"/>
          <p:cNvSpPr>
            <a:spLocks noGrp="1"/>
          </p:cNvSpPr>
          <p:nvPr>
            <p:ph type="sldNum" sz="quarter" idx="5"/>
          </p:nvPr>
        </p:nvSpPr>
        <p:spPr>
          <a:noFill/>
        </p:spPr>
        <p:txBody>
          <a:bodyPr/>
          <a:lstStyle/>
          <a:p>
            <a:fld id="{5ED8E62D-F4C2-B54F-A6A1-436DCB50D51D}" type="slidenum">
              <a:rPr lang="en-US" smtClean="0">
                <a:latin typeface="Arial" pitchFamily="-101" charset="0"/>
                <a:ea typeface="ＭＳ Ｐゴシック" pitchFamily="-101" charset="-128"/>
                <a:cs typeface="ＭＳ Ｐゴシック" pitchFamily="-101" charset="-128"/>
              </a:rPr>
              <a:pPr/>
              <a:t>28</a:t>
            </a:fld>
            <a:endParaRPr lang="en-US" smtClean="0">
              <a:latin typeface="Arial" pitchFamily="-101" charset="0"/>
              <a:ea typeface="ＭＳ Ｐゴシック" pitchFamily="-101" charset="-128"/>
              <a:cs typeface="ＭＳ Ｐゴシック" pitchFamily="-101"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Put up posters – remind</a:t>
            </a:r>
            <a:r>
              <a:rPr lang="en-US" baseline="0" dirty="0" smtClean="0"/>
              <a:t> students of the elements – are they really separate? </a:t>
            </a:r>
            <a:endParaRPr lang="en-US" dirty="0"/>
          </a:p>
        </p:txBody>
      </p:sp>
      <p:sp>
        <p:nvSpPr>
          <p:cNvPr id="4" name="Slide Number Placeholder 3"/>
          <p:cNvSpPr>
            <a:spLocks noGrp="1"/>
          </p:cNvSpPr>
          <p:nvPr>
            <p:ph type="sldNum" sz="quarter" idx="10"/>
          </p:nvPr>
        </p:nvSpPr>
        <p:spPr/>
        <p:txBody>
          <a:bodyPr/>
          <a:lstStyle/>
          <a:p>
            <a:fld id="{48B80CB9-6A01-C34D-A0E1-1624FC7DD3DD}" type="slidenum">
              <a:rPr lang="en-US" smtClean="0"/>
              <a:pPr/>
              <a:t>5</a:t>
            </a:fld>
            <a:endParaRPr lang="en-US"/>
          </a:p>
        </p:txBody>
      </p:sp>
    </p:spTree>
    <p:extLst>
      <p:ext uri="{BB962C8B-B14F-4D97-AF65-F5344CB8AC3E}">
        <p14:creationId xmlns:p14="http://schemas.microsoft.com/office/powerpoint/2010/main" val="34742018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If</a:t>
            </a:r>
            <a:r>
              <a:rPr lang="en-US" baseline="0" dirty="0" smtClean="0"/>
              <a:t> time: </a:t>
            </a:r>
            <a:r>
              <a:rPr lang="en-US" dirty="0" smtClean="0"/>
              <a:t>Ask students</a:t>
            </a:r>
            <a:r>
              <a:rPr lang="en-US" baseline="0" dirty="0" smtClean="0"/>
              <a:t> to sketch a drawing of these five elements – then show the example on the next slide</a:t>
            </a:r>
            <a:endParaRPr lang="en-US" dirty="0"/>
          </a:p>
        </p:txBody>
      </p:sp>
      <p:sp>
        <p:nvSpPr>
          <p:cNvPr id="4" name="Slide Number Placeholder 3"/>
          <p:cNvSpPr>
            <a:spLocks noGrp="1"/>
          </p:cNvSpPr>
          <p:nvPr>
            <p:ph type="sldNum" sz="quarter" idx="10"/>
          </p:nvPr>
        </p:nvSpPr>
        <p:spPr/>
        <p:txBody>
          <a:bodyPr/>
          <a:lstStyle/>
          <a:p>
            <a:fld id="{48B80CB9-6A01-C34D-A0E1-1624FC7DD3DD}" type="slidenum">
              <a:rPr lang="en-US" smtClean="0"/>
              <a:pPr/>
              <a:t>6</a:t>
            </a:fld>
            <a:endParaRPr lang="en-US"/>
          </a:p>
        </p:txBody>
      </p:sp>
    </p:spTree>
    <p:extLst>
      <p:ext uri="{BB962C8B-B14F-4D97-AF65-F5344CB8AC3E}">
        <p14:creationId xmlns:p14="http://schemas.microsoft.com/office/powerpoint/2010/main" val="24959853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How many </a:t>
            </a:r>
            <a:r>
              <a:rPr lang="en-US" baseline="0" dirty="0" smtClean="0"/>
              <a:t>different types of knowledge might a reader bring with them (or not) to influence their understanding </a:t>
            </a:r>
            <a:endParaRPr lang="en-US" dirty="0"/>
          </a:p>
        </p:txBody>
      </p:sp>
      <p:sp>
        <p:nvSpPr>
          <p:cNvPr id="4" name="Slide Number Placeholder 3"/>
          <p:cNvSpPr>
            <a:spLocks noGrp="1"/>
          </p:cNvSpPr>
          <p:nvPr>
            <p:ph type="sldNum" sz="quarter" idx="10"/>
          </p:nvPr>
        </p:nvSpPr>
        <p:spPr/>
        <p:txBody>
          <a:bodyPr/>
          <a:lstStyle/>
          <a:p>
            <a:fld id="{48B80CB9-6A01-C34D-A0E1-1624FC7DD3DD}" type="slidenum">
              <a:rPr lang="en-US" smtClean="0"/>
              <a:pPr/>
              <a:t>10</a:t>
            </a:fld>
            <a:endParaRPr lang="en-US"/>
          </a:p>
        </p:txBody>
      </p:sp>
    </p:spTree>
    <p:extLst>
      <p:ext uri="{BB962C8B-B14F-4D97-AF65-F5344CB8AC3E}">
        <p14:creationId xmlns:p14="http://schemas.microsoft.com/office/powerpoint/2010/main" val="24959853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p:cNvSpPr>
          <p:nvPr>
            <p:ph type="sldImg"/>
          </p:nvPr>
        </p:nvSpPr>
        <p:spPr>
          <a:ln/>
        </p:spPr>
      </p:sp>
      <p:sp>
        <p:nvSpPr>
          <p:cNvPr id="50179" name="Notes Placeholder 2"/>
          <p:cNvSpPr>
            <a:spLocks noGrp="1"/>
          </p:cNvSpPr>
          <p:nvPr>
            <p:ph type="body" idx="1"/>
          </p:nvPr>
        </p:nvSpPr>
        <p:spPr>
          <a:noFill/>
          <a:ln/>
        </p:spPr>
        <p:txBody>
          <a:bodyPr/>
          <a:lstStyle/>
          <a:p>
            <a:r>
              <a:rPr lang="en-US" smtClean="0">
                <a:latin typeface="Arial" pitchFamily="-101" charset="0"/>
                <a:ea typeface="ＭＳ Ｐゴシック" pitchFamily="-101" charset="-128"/>
                <a:cs typeface="ＭＳ Ｐゴシック" pitchFamily="-101" charset="-128"/>
              </a:rPr>
              <a:t>Wilma Rudolph </a:t>
            </a:r>
          </a:p>
        </p:txBody>
      </p:sp>
      <p:sp>
        <p:nvSpPr>
          <p:cNvPr id="50180" name="Slide Number Placeholder 3"/>
          <p:cNvSpPr>
            <a:spLocks noGrp="1"/>
          </p:cNvSpPr>
          <p:nvPr>
            <p:ph type="sldNum" sz="quarter" idx="5"/>
          </p:nvPr>
        </p:nvSpPr>
        <p:spPr>
          <a:noFill/>
        </p:spPr>
        <p:txBody>
          <a:bodyPr/>
          <a:lstStyle/>
          <a:p>
            <a:fld id="{776231EE-FCBC-6444-9CB0-E1EDBD9406DB}" type="slidenum">
              <a:rPr lang="en-US" smtClean="0">
                <a:latin typeface="Arial" pitchFamily="-101" charset="0"/>
                <a:ea typeface="ＭＳ Ｐゴシック" pitchFamily="-101" charset="-128"/>
                <a:cs typeface="ＭＳ Ｐゴシック" pitchFamily="-101" charset="-128"/>
              </a:rPr>
              <a:pPr/>
              <a:t>17</a:t>
            </a:fld>
            <a:endParaRPr lang="en-US" smtClean="0">
              <a:latin typeface="Arial" pitchFamily="-101" charset="0"/>
              <a:ea typeface="ＭＳ Ｐゴシック" pitchFamily="-101" charset="-128"/>
              <a:cs typeface="ＭＳ Ｐゴシック" pitchFamily="-101" charset="-128"/>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Link to fiction, non-fiction,</a:t>
            </a:r>
            <a:r>
              <a:rPr lang="en-US" baseline="0" dirty="0" smtClean="0"/>
              <a:t> multiple media, real-world connections – opportunities to create and take action</a:t>
            </a:r>
            <a:endParaRPr lang="en-US" dirty="0"/>
          </a:p>
        </p:txBody>
      </p:sp>
      <p:sp>
        <p:nvSpPr>
          <p:cNvPr id="4" name="Slide Number Placeholder 3"/>
          <p:cNvSpPr>
            <a:spLocks noGrp="1"/>
          </p:cNvSpPr>
          <p:nvPr>
            <p:ph type="sldNum" sz="quarter" idx="10"/>
          </p:nvPr>
        </p:nvSpPr>
        <p:spPr/>
        <p:txBody>
          <a:bodyPr/>
          <a:lstStyle/>
          <a:p>
            <a:fld id="{48B80CB9-6A01-C34D-A0E1-1624FC7DD3DD}" type="slidenum">
              <a:rPr lang="en-US" smtClean="0"/>
              <a:pPr/>
              <a:t>18</a:t>
            </a:fld>
            <a:endParaRPr lang="en-US"/>
          </a:p>
        </p:txBody>
      </p:sp>
    </p:spTree>
    <p:extLst>
      <p:ext uri="{BB962C8B-B14F-4D97-AF65-F5344CB8AC3E}">
        <p14:creationId xmlns:p14="http://schemas.microsoft.com/office/powerpoint/2010/main" val="42302796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p:cNvSpPr>
          <p:nvPr>
            <p:ph type="sldImg"/>
          </p:nvPr>
        </p:nvSpPr>
        <p:spPr>
          <a:ln/>
        </p:spPr>
      </p:sp>
      <p:sp>
        <p:nvSpPr>
          <p:cNvPr id="50179" name="Notes Placeholder 2"/>
          <p:cNvSpPr>
            <a:spLocks noGrp="1"/>
          </p:cNvSpPr>
          <p:nvPr>
            <p:ph type="body" idx="1"/>
          </p:nvPr>
        </p:nvSpPr>
        <p:spPr>
          <a:noFill/>
          <a:ln/>
        </p:spPr>
        <p:txBody>
          <a:bodyPr/>
          <a:lstStyle/>
          <a:p>
            <a:r>
              <a:rPr lang="en-US" smtClean="0">
                <a:latin typeface="Arial" pitchFamily="-101" charset="0"/>
                <a:ea typeface="ＭＳ Ｐゴシック" pitchFamily="-101" charset="-128"/>
                <a:cs typeface="ＭＳ Ｐゴシック" pitchFamily="-101" charset="-128"/>
              </a:rPr>
              <a:t>Wilma Rudolph </a:t>
            </a:r>
          </a:p>
        </p:txBody>
      </p:sp>
      <p:sp>
        <p:nvSpPr>
          <p:cNvPr id="50180" name="Slide Number Placeholder 3"/>
          <p:cNvSpPr>
            <a:spLocks noGrp="1"/>
          </p:cNvSpPr>
          <p:nvPr>
            <p:ph type="sldNum" sz="quarter" idx="5"/>
          </p:nvPr>
        </p:nvSpPr>
        <p:spPr>
          <a:noFill/>
        </p:spPr>
        <p:txBody>
          <a:bodyPr/>
          <a:lstStyle/>
          <a:p>
            <a:fld id="{776231EE-FCBC-6444-9CB0-E1EDBD9406DB}" type="slidenum">
              <a:rPr lang="en-US" smtClean="0">
                <a:latin typeface="Arial" pitchFamily="-101" charset="0"/>
                <a:ea typeface="ＭＳ Ｐゴシック" pitchFamily="-101" charset="-128"/>
                <a:cs typeface="ＭＳ Ｐゴシック" pitchFamily="-101" charset="-128"/>
              </a:rPr>
              <a:pPr/>
              <a:t>19</a:t>
            </a:fld>
            <a:endParaRPr lang="en-US" smtClean="0">
              <a:latin typeface="Arial" pitchFamily="-101" charset="0"/>
              <a:ea typeface="ＭＳ Ｐゴシック" pitchFamily="-101" charset="-128"/>
              <a:cs typeface="ＭＳ Ｐゴシック" pitchFamily="-101" charset="-128"/>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How many of you have ever been</a:t>
            </a:r>
            <a:r>
              <a:rPr lang="en-US" baseline="0" dirty="0" smtClean="0"/>
              <a:t> to the beach? Which beach? Ever been to the Narragansett Town Beach?  What kinds of things do you like to do at the beach? </a:t>
            </a:r>
            <a:endParaRPr lang="en-US" dirty="0"/>
          </a:p>
        </p:txBody>
      </p:sp>
      <p:sp>
        <p:nvSpPr>
          <p:cNvPr id="4" name="Slide Number Placeholder 3"/>
          <p:cNvSpPr>
            <a:spLocks noGrp="1"/>
          </p:cNvSpPr>
          <p:nvPr>
            <p:ph type="sldNum" sz="quarter" idx="10"/>
          </p:nvPr>
        </p:nvSpPr>
        <p:spPr/>
        <p:txBody>
          <a:bodyPr/>
          <a:lstStyle/>
          <a:p>
            <a:fld id="{18C9237A-641B-3F42-83AC-3E06699995B9}" type="slidenum">
              <a:rPr lang="en-US" smtClean="0"/>
              <a:pPr/>
              <a:t>20</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What would</a:t>
            </a:r>
            <a:r>
              <a:rPr lang="en-US" baseline="0" dirty="0" smtClean="0"/>
              <a:t> happen if you woke up one morning and went to the beach with your family and found this when you put your hand into the water? </a:t>
            </a:r>
          </a:p>
          <a:p>
            <a:r>
              <a:rPr lang="en-US" baseline="0" dirty="0" smtClean="0"/>
              <a:t>And when you looked around, there were black waves crashing into the shore and a whole bunch of workers all over the place spraying the rocks down? What’s going on? </a:t>
            </a:r>
          </a:p>
          <a:p>
            <a:r>
              <a:rPr lang="en-US" baseline="0" dirty="0" smtClean="0"/>
              <a:t>Do you think this could really happen (or is this just part of some strange dream?) What could have caused something like this?  What makes you say that? (tap in PK, use vocabulary) Have you ever seen something like this? </a:t>
            </a:r>
            <a:endParaRPr lang="en-US" dirty="0"/>
          </a:p>
        </p:txBody>
      </p:sp>
      <p:sp>
        <p:nvSpPr>
          <p:cNvPr id="4" name="Slide Number Placeholder 3"/>
          <p:cNvSpPr>
            <a:spLocks noGrp="1"/>
          </p:cNvSpPr>
          <p:nvPr>
            <p:ph type="sldNum" sz="quarter" idx="10"/>
          </p:nvPr>
        </p:nvSpPr>
        <p:spPr/>
        <p:txBody>
          <a:bodyPr/>
          <a:lstStyle/>
          <a:p>
            <a:fld id="{18C9237A-641B-3F42-83AC-3E06699995B9}" type="slidenum">
              <a:rPr lang="en-US" smtClean="0"/>
              <a:pPr/>
              <a:t>21</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png"/><Relationship Id="rId1" Type="http://schemas.openxmlformats.org/officeDocument/2006/relationships/slideMaster" Target="../slideMasters/slideMaster1.xml"/><Relationship Id="rId2" Type="http://schemas.openxmlformats.org/officeDocument/2006/relationships/image" Target="../media/image6.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e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eg"/><Relationship Id="rId3" Type="http://schemas.openxmlformats.org/officeDocument/2006/relationships/image" Target="../media/image7.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eg"/><Relationship Id="rId3" Type="http://schemas.openxmlformats.org/officeDocument/2006/relationships/image" Target="../media/image9.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eg"/><Relationship Id="rId3" Type="http://schemas.openxmlformats.org/officeDocument/2006/relationships/image" Target="../media/image7.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eg"/><Relationship Id="rId3" Type="http://schemas.openxmlformats.org/officeDocument/2006/relationships/image" Target="../media/image9.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png"/><Relationship Id="rId1" Type="http://schemas.openxmlformats.org/officeDocument/2006/relationships/slideMaster" Target="../slideMasters/slideMaster1.xml"/><Relationship Id="rId2" Type="http://schemas.openxmlformats.org/officeDocument/2006/relationships/image" Target="../media/image6.jpe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8.png"/><Relationship Id="rId1" Type="http://schemas.openxmlformats.org/officeDocument/2006/relationships/slideMaster" Target="../slideMasters/slideMaster1.xml"/><Relationship Id="rId2" Type="http://schemas.openxmlformats.org/officeDocument/2006/relationships/image" Target="../media/image6.jpe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eg"/><Relationship Id="rId3" Type="http://schemas.openxmlformats.org/officeDocument/2006/relationships/image" Target="../media/image9.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eg"/><Relationship Id="rId3" Type="http://schemas.openxmlformats.org/officeDocument/2006/relationships/image" Target="../media/image9.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eg"/><Relationship Id="rId3" Type="http://schemas.openxmlformats.org/officeDocument/2006/relationships/image" Target="../media/image9.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e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eg"/><Relationship Id="rId3" Type="http://schemas.openxmlformats.org/officeDocument/2006/relationships/image" Target="../media/image7.pn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grpSp>
        <p:nvGrpSpPr>
          <p:cNvPr id="6" name="Group 15"/>
          <p:cNvGrpSpPr/>
          <p:nvPr/>
        </p:nvGrpSpPr>
        <p:grpSpPr>
          <a:xfrm>
            <a:off x="0" y="0"/>
            <a:ext cx="1581220" cy="6858000"/>
            <a:chOff x="134471" y="0"/>
            <a:chExt cx="1581220" cy="6858000"/>
          </a:xfrm>
        </p:grpSpPr>
        <p:pic>
          <p:nvPicPr>
            <p:cNvPr id="7" name="Picture 6" descr="Overlay-Blank.jpg"/>
            <p:cNvPicPr>
              <a:picLocks noChangeAspect="1"/>
            </p:cNvPicPr>
            <p:nvPr userDrawn="1"/>
          </p:nvPicPr>
          <p:blipFill>
            <a:blip r:embed="rId2"/>
            <a:srcRect l="1471" r="83676"/>
            <a:stretch>
              <a:fillRect/>
            </a:stretch>
          </p:blipFill>
          <p:spPr>
            <a:xfrm>
              <a:off x="134471" y="0"/>
              <a:ext cx="1358153" cy="6858000"/>
            </a:xfrm>
            <a:prstGeom prst="rect">
              <a:avLst/>
            </a:prstGeom>
          </p:spPr>
        </p:pic>
        <p:pic>
          <p:nvPicPr>
            <p:cNvPr id="9" name="Picture 8" descr="Overlay-VerticalBridge.jpg"/>
            <p:cNvPicPr>
              <a:picLocks noChangeAspect="1"/>
            </p:cNvPicPr>
            <p:nvPr userDrawn="1"/>
          </p:nvPicPr>
          <p:blipFill>
            <a:blip r:embed="rId3"/>
            <a:stretch>
              <a:fillRect/>
            </a:stretch>
          </p:blipFill>
          <p:spPr>
            <a:xfrm>
              <a:off x="1447800" y="0"/>
              <a:ext cx="267891" cy="6858000"/>
            </a:xfrm>
            <a:prstGeom prst="rect">
              <a:avLst/>
            </a:prstGeom>
          </p:spPr>
        </p:pic>
      </p:grpSp>
      <p:grpSp>
        <p:nvGrpSpPr>
          <p:cNvPr id="11" name="Group 16"/>
          <p:cNvGrpSpPr/>
          <p:nvPr/>
        </p:nvGrpSpPr>
        <p:grpSpPr>
          <a:xfrm>
            <a:off x="7546266" y="0"/>
            <a:ext cx="1597734" cy="6858000"/>
            <a:chOff x="7413812" y="0"/>
            <a:chExt cx="1597734" cy="6858000"/>
          </a:xfrm>
        </p:grpSpPr>
        <p:pic>
          <p:nvPicPr>
            <p:cNvPr id="8" name="Picture 7" descr="Overlay-Blank.jpg"/>
            <p:cNvPicPr>
              <a:picLocks noChangeAspect="1"/>
            </p:cNvPicPr>
            <p:nvPr userDrawn="1"/>
          </p:nvPicPr>
          <p:blipFill>
            <a:blip r:embed="rId2"/>
            <a:srcRect r="85125"/>
            <a:stretch>
              <a:fillRect/>
            </a:stretch>
          </p:blipFill>
          <p:spPr>
            <a:xfrm>
              <a:off x="7651376" y="0"/>
              <a:ext cx="1360170" cy="6858000"/>
            </a:xfrm>
            <a:prstGeom prst="rect">
              <a:avLst/>
            </a:prstGeom>
          </p:spPr>
        </p:pic>
        <p:pic>
          <p:nvPicPr>
            <p:cNvPr id="10" name="Picture 9" descr="Overlay-VerticalBridge.jpg"/>
            <p:cNvPicPr>
              <a:picLocks noChangeAspect="1"/>
            </p:cNvPicPr>
            <p:nvPr userDrawn="1"/>
          </p:nvPicPr>
          <p:blipFill>
            <a:blip r:embed="rId3"/>
            <a:stretch>
              <a:fillRect/>
            </a:stretch>
          </p:blipFill>
          <p:spPr>
            <a:xfrm flipH="1">
              <a:off x="7413812" y="0"/>
              <a:ext cx="267891" cy="6858000"/>
            </a:xfrm>
            <a:prstGeom prst="rect">
              <a:avLst/>
            </a:prstGeom>
          </p:spPr>
        </p:pic>
      </p:grpSp>
      <p:sp>
        <p:nvSpPr>
          <p:cNvPr id="2" name="Title 1"/>
          <p:cNvSpPr>
            <a:spLocks noGrp="1"/>
          </p:cNvSpPr>
          <p:nvPr>
            <p:ph type="ctrTitle"/>
          </p:nvPr>
        </p:nvSpPr>
        <p:spPr>
          <a:xfrm>
            <a:off x="1854200" y="3693645"/>
            <a:ext cx="5446713" cy="1470025"/>
          </a:xfrm>
        </p:spPr>
        <p:txBody>
          <a:bodyPr anchor="b" anchorCtr="0"/>
          <a:lstStyle>
            <a:lvl1pPr>
              <a:lnSpc>
                <a:spcPts val="6800"/>
              </a:lnSpc>
              <a:defRPr sz="6500">
                <a:latin typeface="+mj-lt"/>
              </a:defRPr>
            </a:lvl1pPr>
          </a:lstStyle>
          <a:p>
            <a:r>
              <a:rPr lang="en-US" smtClean="0"/>
              <a:t>Click to edit Master title style</a:t>
            </a:r>
            <a:endParaRPr/>
          </a:p>
        </p:txBody>
      </p:sp>
      <p:sp>
        <p:nvSpPr>
          <p:cNvPr id="3" name="Subtitle 2"/>
          <p:cNvSpPr>
            <a:spLocks noGrp="1"/>
          </p:cNvSpPr>
          <p:nvPr>
            <p:ph type="subTitle" idx="1"/>
          </p:nvPr>
        </p:nvSpPr>
        <p:spPr>
          <a:xfrm>
            <a:off x="1854200" y="5204011"/>
            <a:ext cx="5446713" cy="851647"/>
          </a:xfrm>
        </p:spPr>
        <p:txBody>
          <a:bodyPr>
            <a:normAutofit/>
          </a:bodyPr>
          <a:lstStyle>
            <a:lvl1pPr marL="0" indent="0" algn="ctr">
              <a:spcBef>
                <a:spcPts val="300"/>
              </a:spcBef>
              <a:buNone/>
              <a:defRPr sz="18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4" name="Date Placeholder 3"/>
          <p:cNvSpPr>
            <a:spLocks noGrp="1"/>
          </p:cNvSpPr>
          <p:nvPr>
            <p:ph type="dt" sz="half" idx="10"/>
          </p:nvPr>
        </p:nvSpPr>
        <p:spPr>
          <a:xfrm>
            <a:off x="5257800" y="6356350"/>
            <a:ext cx="2133600" cy="365125"/>
          </a:xfrm>
        </p:spPr>
        <p:txBody>
          <a:bodyPr/>
          <a:lstStyle>
            <a:lvl1pPr>
              <a:defRPr>
                <a:solidFill>
                  <a:schemeClr val="tx2"/>
                </a:solidFill>
              </a:defRPr>
            </a:lvl1pPr>
          </a:lstStyle>
          <a:p>
            <a:fld id="{35ED27FE-AB56-2C4B-90C2-338B3DB27676}" type="datetimeFigureOut">
              <a:rPr lang="en-US" smtClean="0"/>
              <a:pPr/>
              <a:t>9/13/17</a:t>
            </a:fld>
            <a:endParaRPr lang="en-US"/>
          </a:p>
        </p:txBody>
      </p:sp>
      <p:sp>
        <p:nvSpPr>
          <p:cNvPr id="5" name="Footer Placeholder 4"/>
          <p:cNvSpPr>
            <a:spLocks noGrp="1"/>
          </p:cNvSpPr>
          <p:nvPr>
            <p:ph type="ftr" sz="quarter" idx="11"/>
          </p:nvPr>
        </p:nvSpPr>
        <p:spPr>
          <a:xfrm>
            <a:off x="1752600" y="6356350"/>
            <a:ext cx="2895600" cy="365125"/>
          </a:xfrm>
        </p:spPr>
        <p:txBody>
          <a:bodyPr/>
          <a:lstStyle>
            <a:lvl1pPr>
              <a:defRPr>
                <a:solidFill>
                  <a:schemeClr val="tx2"/>
                </a:solidFill>
              </a:defRPr>
            </a:lvl1pPr>
          </a:lstStyle>
          <a:p>
            <a:endParaRPr lang="en-US"/>
          </a:p>
        </p:txBody>
      </p:sp>
      <p:pic>
        <p:nvPicPr>
          <p:cNvPr id="15" name="Picture 14" descr="HR-Color.png"/>
          <p:cNvPicPr>
            <a:picLocks noChangeAspect="1"/>
          </p:cNvPicPr>
          <p:nvPr/>
        </p:nvPicPr>
        <p:blipFill>
          <a:blip r:embed="rId4"/>
          <a:stretch>
            <a:fillRect/>
          </a:stretch>
        </p:blipFill>
        <p:spPr>
          <a:xfrm>
            <a:off x="1554480" y="4841209"/>
            <a:ext cx="6035040" cy="340391"/>
          </a:xfrm>
          <a:prstGeom prst="rect">
            <a:avLst/>
          </a:prstGeom>
        </p:spPr>
      </p:pic>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8" name="Picture 7" descr="Overlay-Blank.jpg"/>
          <p:cNvPicPr>
            <a:picLocks noChangeAspect="1"/>
          </p:cNvPicPr>
          <p:nvPr/>
        </p:nvPicPr>
        <p:blipFill>
          <a:blip r:embed="rId2"/>
          <a:stretch>
            <a:fillRect/>
          </a:stretch>
        </p:blipFill>
        <p:spPr>
          <a:xfrm>
            <a:off x="0" y="0"/>
            <a:ext cx="9144000" cy="6858000"/>
          </a:xfrm>
          <a:prstGeom prst="rect">
            <a:avLst/>
          </a:prstGeom>
        </p:spPr>
      </p:pic>
      <p:sp>
        <p:nvSpPr>
          <p:cNvPr id="2" name="Title 1"/>
          <p:cNvSpPr>
            <a:spLocks noGrp="1"/>
          </p:cNvSpPr>
          <p:nvPr>
            <p:ph type="title"/>
          </p:nvPr>
        </p:nvSpPr>
        <p:spPr>
          <a:xfrm>
            <a:off x="381000" y="609600"/>
            <a:ext cx="3612822" cy="1536192"/>
          </a:xfrm>
        </p:spPr>
        <p:txBody>
          <a:bodyPr vert="horz" lIns="91440" tIns="45720" rIns="91440" bIns="45720" rtlCol="0" anchor="b">
            <a:noAutofit/>
          </a:bodyPr>
          <a:lstStyle>
            <a:lvl1pPr algn="ctr" defTabSz="914400" rtl="0" eaLnBrk="1" latinLnBrk="0" hangingPunct="1">
              <a:lnSpc>
                <a:spcPct val="100000"/>
              </a:lnSpc>
              <a:spcBef>
                <a:spcPct val="0"/>
              </a:spcBef>
              <a:buNone/>
              <a:defRPr sz="3600" b="0" kern="1200">
                <a:solidFill>
                  <a:schemeClr val="tx2"/>
                </a:solidFill>
                <a:latin typeface="+mn-lt"/>
                <a:ea typeface="+mj-ea"/>
                <a:cs typeface="+mj-cs"/>
              </a:defRPr>
            </a:lvl1pPr>
          </a:lstStyle>
          <a:p>
            <a:r>
              <a:rPr lang="en-US" smtClean="0"/>
              <a:t>Click to edit Master title style</a:t>
            </a:r>
            <a:endParaRPr/>
          </a:p>
        </p:txBody>
      </p:sp>
      <p:sp>
        <p:nvSpPr>
          <p:cNvPr id="3" name="Picture Placeholder 2"/>
          <p:cNvSpPr>
            <a:spLocks noGrp="1"/>
          </p:cNvSpPr>
          <p:nvPr>
            <p:ph type="pic" idx="1"/>
          </p:nvPr>
        </p:nvSpPr>
        <p:spPr>
          <a:xfrm>
            <a:off x="4873625" y="381000"/>
            <a:ext cx="3813175" cy="5697538"/>
          </a:xfrm>
          <a:solidFill>
            <a:schemeClr val="bg1">
              <a:lumMod val="85000"/>
            </a:schemeClr>
          </a:solidFill>
          <a:ln w="101600">
            <a:solidFill>
              <a:schemeClr val="accent1">
                <a:lumMod val="40000"/>
                <a:lumOff val="60000"/>
                <a:alpha val="40000"/>
              </a:schemeClr>
            </a:solidFill>
            <a:miter lim="800000"/>
          </a:ln>
          <a:effectLst>
            <a:innerShdw blurRad="457200">
              <a:schemeClr val="accent1">
                <a:alpha val="80000"/>
              </a:schemeClr>
            </a:innerShdw>
            <a:softEdge rad="31750"/>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a:p>
        </p:txBody>
      </p:sp>
      <p:sp>
        <p:nvSpPr>
          <p:cNvPr id="4" name="Text Placeholder 3"/>
          <p:cNvSpPr>
            <a:spLocks noGrp="1"/>
          </p:cNvSpPr>
          <p:nvPr>
            <p:ph type="body" sz="half" idx="2"/>
          </p:nvPr>
        </p:nvSpPr>
        <p:spPr>
          <a:xfrm>
            <a:off x="379984" y="2209799"/>
            <a:ext cx="3613792" cy="3222625"/>
          </a:xfrm>
        </p:spPr>
        <p:txBody>
          <a:bodyPr vert="horz" lIns="91440" tIns="45720" rIns="91440" bIns="45720" rtlCol="0">
            <a:normAutofit/>
          </a:bodyPr>
          <a:lstStyle>
            <a:lvl1pPr marL="0" indent="0" algn="ctr">
              <a:buNone/>
              <a:defRPr sz="1800" b="0" kern="1200">
                <a:solidFill>
                  <a:schemeClr val="tx2"/>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ctr" defTabSz="914400" rtl="0" eaLnBrk="1" latinLnBrk="0" hangingPunct="1">
              <a:spcBef>
                <a:spcPts val="2400"/>
              </a:spcBef>
              <a:buClr>
                <a:schemeClr val="accent1">
                  <a:lumMod val="60000"/>
                  <a:lumOff val="40000"/>
                </a:schemeClr>
              </a:buClr>
              <a:buFont typeface="Candara" pitchFamily="34" charset="0"/>
              <a:buNone/>
            </a:pPr>
            <a:r>
              <a:rPr lang="en-US" smtClean="0"/>
              <a:t>Click to edit Master text styles</a:t>
            </a:r>
          </a:p>
        </p:txBody>
      </p:sp>
      <p:sp>
        <p:nvSpPr>
          <p:cNvPr id="5" name="Date Placeholder 4"/>
          <p:cNvSpPr>
            <a:spLocks noGrp="1"/>
          </p:cNvSpPr>
          <p:nvPr>
            <p:ph type="dt" sz="half" idx="10"/>
          </p:nvPr>
        </p:nvSpPr>
        <p:spPr/>
        <p:txBody>
          <a:bodyPr/>
          <a:lstStyle/>
          <a:p>
            <a:fld id="{35ED27FE-AB56-2C4B-90C2-338B3DB27676}" type="datetimeFigureOut">
              <a:rPr lang="en-US" smtClean="0"/>
              <a:pPr/>
              <a:t>9/13/17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7C719C7-5CFC-AC46-9A46-F726313046F9}"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Alt.">
    <p:spTree>
      <p:nvGrpSpPr>
        <p:cNvPr id="1" name=""/>
        <p:cNvGrpSpPr/>
        <p:nvPr/>
      </p:nvGrpSpPr>
      <p:grpSpPr>
        <a:xfrm>
          <a:off x="0" y="0"/>
          <a:ext cx="0" cy="0"/>
          <a:chOff x="0" y="0"/>
          <a:chExt cx="0" cy="0"/>
        </a:xfrm>
      </p:grpSpPr>
      <p:grpSp>
        <p:nvGrpSpPr>
          <p:cNvPr id="8" name="Group 8"/>
          <p:cNvGrpSpPr/>
          <p:nvPr/>
        </p:nvGrpSpPr>
        <p:grpSpPr>
          <a:xfrm>
            <a:off x="4267200" y="0"/>
            <a:ext cx="4876800" cy="6858000"/>
            <a:chOff x="4267200" y="0"/>
            <a:chExt cx="4876800" cy="6858000"/>
          </a:xfrm>
        </p:grpSpPr>
        <p:pic>
          <p:nvPicPr>
            <p:cNvPr id="10" name="Picture 9" descr="Overlay-Blank.jpg"/>
            <p:cNvPicPr>
              <a:picLocks noChangeAspect="1"/>
            </p:cNvPicPr>
            <p:nvPr userDrawn="1"/>
          </p:nvPicPr>
          <p:blipFill>
            <a:blip r:embed="rId2"/>
            <a:srcRect l="4302" r="46875"/>
            <a:stretch>
              <a:fillRect/>
            </a:stretch>
          </p:blipFill>
          <p:spPr>
            <a:xfrm>
              <a:off x="4495800" y="0"/>
              <a:ext cx="4648200" cy="6858000"/>
            </a:xfrm>
            <a:prstGeom prst="rect">
              <a:avLst/>
            </a:prstGeom>
          </p:spPr>
        </p:pic>
        <p:pic>
          <p:nvPicPr>
            <p:cNvPr id="11" name="Picture 10" descr="Overlay-VerticalBridge.jpg"/>
            <p:cNvPicPr>
              <a:picLocks noChangeAspect="1"/>
            </p:cNvPicPr>
            <p:nvPr userDrawn="1"/>
          </p:nvPicPr>
          <p:blipFill>
            <a:blip r:embed="rId3"/>
            <a:stretch>
              <a:fillRect/>
            </a:stretch>
          </p:blipFill>
          <p:spPr>
            <a:xfrm flipH="1">
              <a:off x="4267200" y="0"/>
              <a:ext cx="267891" cy="6858000"/>
            </a:xfrm>
            <a:prstGeom prst="rect">
              <a:avLst/>
            </a:prstGeom>
          </p:spPr>
        </p:pic>
      </p:grpSp>
      <p:sp>
        <p:nvSpPr>
          <p:cNvPr id="2" name="Title 1"/>
          <p:cNvSpPr>
            <a:spLocks noGrp="1"/>
          </p:cNvSpPr>
          <p:nvPr>
            <p:ph type="title"/>
          </p:nvPr>
        </p:nvSpPr>
        <p:spPr>
          <a:xfrm>
            <a:off x="381000" y="609600"/>
            <a:ext cx="3612822" cy="1536192"/>
          </a:xfrm>
        </p:spPr>
        <p:txBody>
          <a:bodyPr vert="horz" lIns="91440" tIns="45720" rIns="91440" bIns="45720" rtlCol="0" anchor="b">
            <a:noAutofit/>
          </a:bodyPr>
          <a:lstStyle>
            <a:lvl1pPr algn="ctr" defTabSz="914400" rtl="0" eaLnBrk="1" latinLnBrk="0" hangingPunct="1">
              <a:lnSpc>
                <a:spcPct val="100000"/>
              </a:lnSpc>
              <a:spcBef>
                <a:spcPct val="0"/>
              </a:spcBef>
              <a:buNone/>
              <a:defRPr sz="3600" b="0" kern="1200">
                <a:solidFill>
                  <a:schemeClr val="tx2"/>
                </a:solidFill>
                <a:latin typeface="+mn-lt"/>
                <a:ea typeface="+mj-ea"/>
                <a:cs typeface="+mj-cs"/>
              </a:defRPr>
            </a:lvl1pPr>
          </a:lstStyle>
          <a:p>
            <a:r>
              <a:rPr lang="en-US" smtClean="0"/>
              <a:t>Click to edit Master title style</a:t>
            </a:r>
            <a:endParaRPr/>
          </a:p>
        </p:txBody>
      </p:sp>
      <p:sp>
        <p:nvSpPr>
          <p:cNvPr id="3" name="Picture Placeholder 2"/>
          <p:cNvSpPr>
            <a:spLocks noGrp="1"/>
          </p:cNvSpPr>
          <p:nvPr>
            <p:ph type="pic" idx="1"/>
          </p:nvPr>
        </p:nvSpPr>
        <p:spPr>
          <a:xfrm>
            <a:off x="4873625" y="381000"/>
            <a:ext cx="3813175" cy="5697538"/>
          </a:xfrm>
          <a:solidFill>
            <a:schemeClr val="bg1">
              <a:lumMod val="85000"/>
            </a:schemeClr>
          </a:solidFill>
          <a:ln w="101600">
            <a:noFill/>
            <a:miter lim="800000"/>
          </a:ln>
          <a:effectLst>
            <a:innerShdw blurRad="457200">
              <a:schemeClr val="tx1">
                <a:lumMod val="50000"/>
                <a:lumOff val="50000"/>
                <a:alpha val="80000"/>
              </a:schemeClr>
            </a:innerShdw>
            <a:softEdge rad="127000"/>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a:p>
        </p:txBody>
      </p:sp>
      <p:sp>
        <p:nvSpPr>
          <p:cNvPr id="4" name="Text Placeholder 3"/>
          <p:cNvSpPr>
            <a:spLocks noGrp="1"/>
          </p:cNvSpPr>
          <p:nvPr>
            <p:ph type="body" sz="half" idx="2"/>
          </p:nvPr>
        </p:nvSpPr>
        <p:spPr>
          <a:xfrm>
            <a:off x="379984" y="2209799"/>
            <a:ext cx="3613792" cy="3222625"/>
          </a:xfrm>
        </p:spPr>
        <p:txBody>
          <a:bodyPr vert="horz" lIns="91440" tIns="45720" rIns="91440" bIns="45720" rtlCol="0">
            <a:normAutofit/>
          </a:bodyPr>
          <a:lstStyle>
            <a:lvl1pPr marL="0" indent="0" algn="ctr">
              <a:buNone/>
              <a:defRPr sz="1800" b="0" kern="1200">
                <a:solidFill>
                  <a:schemeClr val="tx2"/>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ctr" defTabSz="914400" rtl="0" eaLnBrk="1" latinLnBrk="0" hangingPunct="1">
              <a:spcBef>
                <a:spcPts val="2400"/>
              </a:spcBef>
              <a:buClr>
                <a:schemeClr val="accent1">
                  <a:lumMod val="60000"/>
                  <a:lumOff val="40000"/>
                </a:schemeClr>
              </a:buClr>
              <a:buFont typeface="Candara" pitchFamily="34" charset="0"/>
              <a:buNone/>
            </a:pPr>
            <a:r>
              <a:rPr lang="en-US" smtClean="0"/>
              <a:t>Click to edit Master text styles</a:t>
            </a:r>
          </a:p>
        </p:txBody>
      </p:sp>
      <p:sp>
        <p:nvSpPr>
          <p:cNvPr id="5" name="Date Placeholder 4"/>
          <p:cNvSpPr>
            <a:spLocks noGrp="1"/>
          </p:cNvSpPr>
          <p:nvPr>
            <p:ph type="dt" sz="half" idx="10"/>
          </p:nvPr>
        </p:nvSpPr>
        <p:spPr/>
        <p:txBody>
          <a:bodyPr/>
          <a:lstStyle/>
          <a:p>
            <a:fld id="{35ED27FE-AB56-2C4B-90C2-338B3DB27676}" type="datetimeFigureOut">
              <a:rPr lang="en-US" smtClean="0"/>
              <a:pPr/>
              <a:t>9/13/17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7C719C7-5CFC-AC46-9A46-F726313046F9}"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grpSp>
        <p:nvGrpSpPr>
          <p:cNvPr id="7" name="Group 6"/>
          <p:cNvGrpSpPr/>
          <p:nvPr/>
        </p:nvGrpSpPr>
        <p:grpSpPr>
          <a:xfrm>
            <a:off x="0" y="1372650"/>
            <a:ext cx="9144000" cy="5485350"/>
            <a:chOff x="0" y="1372650"/>
            <a:chExt cx="9144000" cy="5485350"/>
          </a:xfrm>
        </p:grpSpPr>
        <p:pic>
          <p:nvPicPr>
            <p:cNvPr id="8" name="Picture 7" descr="Overlay-Blank.jpg"/>
            <p:cNvPicPr>
              <a:picLocks noChangeAspect="1"/>
            </p:cNvPicPr>
            <p:nvPr userDrawn="1"/>
          </p:nvPicPr>
          <p:blipFill>
            <a:blip r:embed="rId2"/>
            <a:srcRect t="23333"/>
            <a:stretch>
              <a:fillRect/>
            </a:stretch>
          </p:blipFill>
          <p:spPr>
            <a:xfrm>
              <a:off x="0" y="1600200"/>
              <a:ext cx="9144000" cy="5257800"/>
            </a:xfrm>
            <a:prstGeom prst="rect">
              <a:avLst/>
            </a:prstGeom>
          </p:spPr>
        </p:pic>
        <p:pic>
          <p:nvPicPr>
            <p:cNvPr id="9" name="Picture 8" descr="Overlay-HorizontalBridge.jpg"/>
            <p:cNvPicPr>
              <a:picLocks noChangeAspect="1"/>
            </p:cNvPicPr>
            <p:nvPr userDrawn="1"/>
          </p:nvPicPr>
          <p:blipFill>
            <a:blip r:embed="rId3"/>
            <a:stretch>
              <a:fillRect/>
            </a:stretch>
          </p:blipFill>
          <p:spPr>
            <a:xfrm>
              <a:off x="0" y="1372650"/>
              <a:ext cx="9144000" cy="267891"/>
            </a:xfrm>
            <a:prstGeom prst="rect">
              <a:avLst/>
            </a:prstGeom>
          </p:spPr>
        </p:pic>
      </p:grpSp>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35ED27FE-AB56-2C4B-90C2-338B3DB27676}" type="datetimeFigureOut">
              <a:rPr lang="en-US" smtClean="0"/>
              <a:pPr/>
              <a:t>9/13/17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7C719C7-5CFC-AC46-9A46-F726313046F9}" type="slidenum">
              <a:rPr lang="en-US" smtClean="0"/>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grpSp>
        <p:nvGrpSpPr>
          <p:cNvPr id="7" name="Group 10"/>
          <p:cNvGrpSpPr/>
          <p:nvPr/>
        </p:nvGrpSpPr>
        <p:grpSpPr>
          <a:xfrm>
            <a:off x="0" y="0"/>
            <a:ext cx="7696200" cy="6858000"/>
            <a:chOff x="0" y="0"/>
            <a:chExt cx="7696200" cy="6858000"/>
          </a:xfrm>
        </p:grpSpPr>
        <p:pic>
          <p:nvPicPr>
            <p:cNvPr id="8" name="Picture 7" descr="Overlay-Blank.jpg"/>
            <p:cNvPicPr>
              <a:picLocks noChangeAspect="1"/>
            </p:cNvPicPr>
            <p:nvPr userDrawn="1"/>
          </p:nvPicPr>
          <p:blipFill>
            <a:blip r:embed="rId2"/>
            <a:srcRect l="1471" r="16862"/>
            <a:stretch>
              <a:fillRect/>
            </a:stretch>
          </p:blipFill>
          <p:spPr>
            <a:xfrm>
              <a:off x="0" y="0"/>
              <a:ext cx="7467600" cy="6858000"/>
            </a:xfrm>
            <a:prstGeom prst="rect">
              <a:avLst/>
            </a:prstGeom>
          </p:spPr>
        </p:pic>
        <p:pic>
          <p:nvPicPr>
            <p:cNvPr id="9" name="Picture 8" descr="Overlay-VerticalBridge.jpg"/>
            <p:cNvPicPr>
              <a:picLocks noChangeAspect="1"/>
            </p:cNvPicPr>
            <p:nvPr userDrawn="1"/>
          </p:nvPicPr>
          <p:blipFill>
            <a:blip r:embed="rId3"/>
            <a:stretch>
              <a:fillRect/>
            </a:stretch>
          </p:blipFill>
          <p:spPr>
            <a:xfrm>
              <a:off x="7428309" y="0"/>
              <a:ext cx="267891" cy="6858000"/>
            </a:xfrm>
            <a:prstGeom prst="rect">
              <a:avLst/>
            </a:prstGeom>
          </p:spPr>
        </p:pic>
      </p:grpSp>
      <p:sp>
        <p:nvSpPr>
          <p:cNvPr id="2" name="Vertical Title 1"/>
          <p:cNvSpPr>
            <a:spLocks noGrp="1"/>
          </p:cNvSpPr>
          <p:nvPr>
            <p:ph type="title" orient="vert"/>
          </p:nvPr>
        </p:nvSpPr>
        <p:spPr>
          <a:xfrm>
            <a:off x="7620000" y="381001"/>
            <a:ext cx="1447800" cy="5697538"/>
          </a:xfrm>
        </p:spPr>
        <p:txBody>
          <a:bodyPr vert="eaVert"/>
          <a:lstStyle/>
          <a:p>
            <a:r>
              <a:rPr lang="en-US" smtClean="0"/>
              <a:t>Click to edit Master title style</a:t>
            </a:r>
            <a:endParaRPr/>
          </a:p>
        </p:txBody>
      </p:sp>
      <p:sp>
        <p:nvSpPr>
          <p:cNvPr id="3" name="Vertical Text Placeholder 2"/>
          <p:cNvSpPr>
            <a:spLocks noGrp="1"/>
          </p:cNvSpPr>
          <p:nvPr>
            <p:ph type="body" orient="vert" idx="1"/>
          </p:nvPr>
        </p:nvSpPr>
        <p:spPr>
          <a:xfrm>
            <a:off x="381000" y="381001"/>
            <a:ext cx="6705600" cy="56975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35ED27FE-AB56-2C4B-90C2-338B3DB27676}" type="datetimeFigureOut">
              <a:rPr lang="en-US" smtClean="0"/>
              <a:pPr/>
              <a:t>9/13/17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7C719C7-5CFC-AC46-9A46-F726313046F9}"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grpSp>
        <p:nvGrpSpPr>
          <p:cNvPr id="7" name="Group 6"/>
          <p:cNvGrpSpPr/>
          <p:nvPr/>
        </p:nvGrpSpPr>
        <p:grpSpPr>
          <a:xfrm>
            <a:off x="0" y="1372650"/>
            <a:ext cx="9144000" cy="5485350"/>
            <a:chOff x="0" y="1372650"/>
            <a:chExt cx="9144000" cy="5485350"/>
          </a:xfrm>
        </p:grpSpPr>
        <p:pic>
          <p:nvPicPr>
            <p:cNvPr id="8" name="Picture 7" descr="Overlay-Blank.jpg"/>
            <p:cNvPicPr>
              <a:picLocks noChangeAspect="1"/>
            </p:cNvPicPr>
            <p:nvPr userDrawn="1"/>
          </p:nvPicPr>
          <p:blipFill>
            <a:blip r:embed="rId2"/>
            <a:srcRect t="23333"/>
            <a:stretch>
              <a:fillRect/>
            </a:stretch>
          </p:blipFill>
          <p:spPr>
            <a:xfrm>
              <a:off x="0" y="1600200"/>
              <a:ext cx="9144000" cy="5257800"/>
            </a:xfrm>
            <a:prstGeom prst="rect">
              <a:avLst/>
            </a:prstGeom>
          </p:spPr>
        </p:pic>
        <p:pic>
          <p:nvPicPr>
            <p:cNvPr id="9" name="Picture 8" descr="Overlay-HorizontalBridge.jpg"/>
            <p:cNvPicPr>
              <a:picLocks noChangeAspect="1"/>
            </p:cNvPicPr>
            <p:nvPr userDrawn="1"/>
          </p:nvPicPr>
          <p:blipFill>
            <a:blip r:embed="rId3"/>
            <a:stretch>
              <a:fillRect/>
            </a:stretch>
          </p:blipFill>
          <p:spPr>
            <a:xfrm>
              <a:off x="0" y="1372650"/>
              <a:ext cx="9144000" cy="267891"/>
            </a:xfrm>
            <a:prstGeom prst="rect">
              <a:avLst/>
            </a:prstGeom>
          </p:spPr>
        </p:pic>
      </p:grpSp>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35ED27FE-AB56-2C4B-90C2-338B3DB27676}" type="datetimeFigureOut">
              <a:rPr lang="en-US" smtClean="0"/>
              <a:pPr/>
              <a:t>9/13/17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7C719C7-5CFC-AC46-9A46-F726313046F9}"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with Picture">
    <p:bg>
      <p:bgRef idx="1002">
        <a:schemeClr val="bg2"/>
      </p:bgRef>
    </p:bg>
    <p:spTree>
      <p:nvGrpSpPr>
        <p:cNvPr id="1" name=""/>
        <p:cNvGrpSpPr/>
        <p:nvPr/>
      </p:nvGrpSpPr>
      <p:grpSpPr>
        <a:xfrm>
          <a:off x="0" y="0"/>
          <a:ext cx="0" cy="0"/>
          <a:chOff x="0" y="0"/>
          <a:chExt cx="0" cy="0"/>
        </a:xfrm>
      </p:grpSpPr>
      <p:grpSp>
        <p:nvGrpSpPr>
          <p:cNvPr id="6" name="Group 15"/>
          <p:cNvGrpSpPr/>
          <p:nvPr/>
        </p:nvGrpSpPr>
        <p:grpSpPr>
          <a:xfrm>
            <a:off x="0" y="0"/>
            <a:ext cx="1581220" cy="6858000"/>
            <a:chOff x="134471" y="0"/>
            <a:chExt cx="1581220" cy="6858000"/>
          </a:xfrm>
        </p:grpSpPr>
        <p:pic>
          <p:nvPicPr>
            <p:cNvPr id="7" name="Picture 6" descr="Overlay-Blank.jpg"/>
            <p:cNvPicPr>
              <a:picLocks noChangeAspect="1"/>
            </p:cNvPicPr>
            <p:nvPr userDrawn="1"/>
          </p:nvPicPr>
          <p:blipFill>
            <a:blip r:embed="rId2"/>
            <a:srcRect l="1471" r="83676"/>
            <a:stretch>
              <a:fillRect/>
            </a:stretch>
          </p:blipFill>
          <p:spPr>
            <a:xfrm>
              <a:off x="134471" y="0"/>
              <a:ext cx="1358153" cy="6858000"/>
            </a:xfrm>
            <a:prstGeom prst="rect">
              <a:avLst/>
            </a:prstGeom>
          </p:spPr>
        </p:pic>
        <p:pic>
          <p:nvPicPr>
            <p:cNvPr id="9" name="Picture 8" descr="Overlay-VerticalBridge.jpg"/>
            <p:cNvPicPr>
              <a:picLocks noChangeAspect="1"/>
            </p:cNvPicPr>
            <p:nvPr userDrawn="1"/>
          </p:nvPicPr>
          <p:blipFill>
            <a:blip r:embed="rId3"/>
            <a:stretch>
              <a:fillRect/>
            </a:stretch>
          </p:blipFill>
          <p:spPr>
            <a:xfrm>
              <a:off x="1447800" y="0"/>
              <a:ext cx="267891" cy="6858000"/>
            </a:xfrm>
            <a:prstGeom prst="rect">
              <a:avLst/>
            </a:prstGeom>
          </p:spPr>
        </p:pic>
      </p:grpSp>
      <p:grpSp>
        <p:nvGrpSpPr>
          <p:cNvPr id="11" name="Group 16"/>
          <p:cNvGrpSpPr/>
          <p:nvPr/>
        </p:nvGrpSpPr>
        <p:grpSpPr>
          <a:xfrm>
            <a:off x="7546266" y="0"/>
            <a:ext cx="1597734" cy="6858000"/>
            <a:chOff x="7413812" y="0"/>
            <a:chExt cx="1597734" cy="6858000"/>
          </a:xfrm>
        </p:grpSpPr>
        <p:pic>
          <p:nvPicPr>
            <p:cNvPr id="8" name="Picture 7" descr="Overlay-Blank.jpg"/>
            <p:cNvPicPr>
              <a:picLocks noChangeAspect="1"/>
            </p:cNvPicPr>
            <p:nvPr userDrawn="1"/>
          </p:nvPicPr>
          <p:blipFill>
            <a:blip r:embed="rId2"/>
            <a:srcRect r="85125"/>
            <a:stretch>
              <a:fillRect/>
            </a:stretch>
          </p:blipFill>
          <p:spPr>
            <a:xfrm>
              <a:off x="7651376" y="0"/>
              <a:ext cx="1360170" cy="6858000"/>
            </a:xfrm>
            <a:prstGeom prst="rect">
              <a:avLst/>
            </a:prstGeom>
          </p:spPr>
        </p:pic>
        <p:pic>
          <p:nvPicPr>
            <p:cNvPr id="10" name="Picture 9" descr="Overlay-VerticalBridge.jpg"/>
            <p:cNvPicPr>
              <a:picLocks noChangeAspect="1"/>
            </p:cNvPicPr>
            <p:nvPr userDrawn="1"/>
          </p:nvPicPr>
          <p:blipFill>
            <a:blip r:embed="rId3"/>
            <a:stretch>
              <a:fillRect/>
            </a:stretch>
          </p:blipFill>
          <p:spPr>
            <a:xfrm flipH="1">
              <a:off x="7413812" y="0"/>
              <a:ext cx="267891" cy="6858000"/>
            </a:xfrm>
            <a:prstGeom prst="rect">
              <a:avLst/>
            </a:prstGeom>
          </p:spPr>
        </p:pic>
      </p:grpSp>
      <p:sp>
        <p:nvSpPr>
          <p:cNvPr id="2" name="Title 1"/>
          <p:cNvSpPr>
            <a:spLocks noGrp="1"/>
          </p:cNvSpPr>
          <p:nvPr>
            <p:ph type="ctrTitle"/>
          </p:nvPr>
        </p:nvSpPr>
        <p:spPr>
          <a:xfrm>
            <a:off x="1854200" y="3693645"/>
            <a:ext cx="5446713" cy="1470025"/>
          </a:xfrm>
        </p:spPr>
        <p:txBody>
          <a:bodyPr anchor="b" anchorCtr="0"/>
          <a:lstStyle>
            <a:lvl1pPr>
              <a:lnSpc>
                <a:spcPts val="6800"/>
              </a:lnSpc>
              <a:defRPr sz="6500">
                <a:latin typeface="+mj-lt"/>
              </a:defRPr>
            </a:lvl1pPr>
          </a:lstStyle>
          <a:p>
            <a:r>
              <a:rPr lang="en-US" smtClean="0"/>
              <a:t>Click to edit Master title style</a:t>
            </a:r>
            <a:endParaRPr/>
          </a:p>
        </p:txBody>
      </p:sp>
      <p:sp>
        <p:nvSpPr>
          <p:cNvPr id="3" name="Subtitle 2"/>
          <p:cNvSpPr>
            <a:spLocks noGrp="1"/>
          </p:cNvSpPr>
          <p:nvPr>
            <p:ph type="subTitle" idx="1"/>
          </p:nvPr>
        </p:nvSpPr>
        <p:spPr>
          <a:xfrm>
            <a:off x="1854200" y="5204011"/>
            <a:ext cx="5446713" cy="851647"/>
          </a:xfrm>
        </p:spPr>
        <p:txBody>
          <a:bodyPr>
            <a:normAutofit/>
          </a:bodyPr>
          <a:lstStyle>
            <a:lvl1pPr marL="0" indent="0" algn="ctr">
              <a:spcBef>
                <a:spcPts val="300"/>
              </a:spcBef>
              <a:buNone/>
              <a:defRPr sz="18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4" name="Date Placeholder 3"/>
          <p:cNvSpPr>
            <a:spLocks noGrp="1"/>
          </p:cNvSpPr>
          <p:nvPr>
            <p:ph type="dt" sz="half" idx="10"/>
          </p:nvPr>
        </p:nvSpPr>
        <p:spPr>
          <a:xfrm>
            <a:off x="5257800" y="6356350"/>
            <a:ext cx="2133600" cy="365125"/>
          </a:xfrm>
        </p:spPr>
        <p:txBody>
          <a:bodyPr/>
          <a:lstStyle>
            <a:lvl1pPr>
              <a:defRPr>
                <a:solidFill>
                  <a:schemeClr val="tx2"/>
                </a:solidFill>
              </a:defRPr>
            </a:lvl1pPr>
          </a:lstStyle>
          <a:p>
            <a:fld id="{35ED27FE-AB56-2C4B-90C2-338B3DB27676}" type="datetimeFigureOut">
              <a:rPr lang="en-US" smtClean="0"/>
              <a:pPr/>
              <a:t>9/13/17</a:t>
            </a:fld>
            <a:endParaRPr lang="en-US"/>
          </a:p>
        </p:txBody>
      </p:sp>
      <p:sp>
        <p:nvSpPr>
          <p:cNvPr id="5" name="Footer Placeholder 4"/>
          <p:cNvSpPr>
            <a:spLocks noGrp="1"/>
          </p:cNvSpPr>
          <p:nvPr>
            <p:ph type="ftr" sz="quarter" idx="11"/>
          </p:nvPr>
        </p:nvSpPr>
        <p:spPr>
          <a:xfrm>
            <a:off x="1752600" y="6356350"/>
            <a:ext cx="2895600" cy="365125"/>
          </a:xfrm>
        </p:spPr>
        <p:txBody>
          <a:bodyPr/>
          <a:lstStyle>
            <a:lvl1pPr>
              <a:defRPr>
                <a:solidFill>
                  <a:schemeClr val="tx2"/>
                </a:solidFill>
              </a:defRPr>
            </a:lvl1pPr>
          </a:lstStyle>
          <a:p>
            <a:endParaRPr lang="en-US"/>
          </a:p>
        </p:txBody>
      </p:sp>
      <p:pic>
        <p:nvPicPr>
          <p:cNvPr id="15" name="Picture 14" descr="HR-Color.png"/>
          <p:cNvPicPr>
            <a:picLocks noChangeAspect="1"/>
          </p:cNvPicPr>
          <p:nvPr/>
        </p:nvPicPr>
        <p:blipFill>
          <a:blip r:embed="rId4"/>
          <a:stretch>
            <a:fillRect/>
          </a:stretch>
        </p:blipFill>
        <p:spPr>
          <a:xfrm>
            <a:off x="1554480" y="4841209"/>
            <a:ext cx="6035040" cy="340391"/>
          </a:xfrm>
          <a:prstGeom prst="rect">
            <a:avLst/>
          </a:prstGeom>
        </p:spPr>
      </p:pic>
      <p:sp>
        <p:nvSpPr>
          <p:cNvPr id="14" name="Picture Placeholder 13"/>
          <p:cNvSpPr>
            <a:spLocks noGrp="1"/>
          </p:cNvSpPr>
          <p:nvPr>
            <p:ph type="pic" sz="quarter" idx="12"/>
          </p:nvPr>
        </p:nvSpPr>
        <p:spPr>
          <a:xfrm>
            <a:off x="3307977" y="950260"/>
            <a:ext cx="2528046" cy="2528046"/>
          </a:xfrm>
          <a:prstGeom prst="ellipse">
            <a:avLst/>
          </a:prstGeom>
          <a:solidFill>
            <a:schemeClr val="bg1">
              <a:lumMod val="85000"/>
            </a:schemeClr>
          </a:solidFill>
          <a:ln w="101600">
            <a:noFill/>
            <a:miter lim="800000"/>
          </a:ln>
          <a:effectLst>
            <a:innerShdw blurRad="762000">
              <a:schemeClr val="accent1">
                <a:alpha val="80000"/>
              </a:schemeClr>
            </a:innerShdw>
            <a:softEdge rad="317500"/>
          </a:effectLst>
        </p:spPr>
        <p:txBody>
          <a:bodyPr vert="horz" lIns="91440" tIns="45720" rIns="91440" bIns="45720" rtlCol="0">
            <a:normAutofit/>
          </a:bodyPr>
          <a:lstStyle>
            <a:lvl1pPr marL="0" indent="0" algn="ctr" defTabSz="914400" rtl="0" eaLnBrk="1" latinLnBrk="0" hangingPunct="1">
              <a:spcBef>
                <a:spcPts val="2400"/>
              </a:spcBef>
              <a:buClr>
                <a:schemeClr val="accent1">
                  <a:lumMod val="60000"/>
                  <a:lumOff val="40000"/>
                </a:schemeClr>
              </a:buClr>
              <a:buFont typeface="Candara" pitchFamily="34" charset="0"/>
              <a:buNone/>
              <a:defRPr sz="2400" kern="1200">
                <a:solidFill>
                  <a:schemeClr val="tx2"/>
                </a:solidFill>
                <a:latin typeface="+mn-lt"/>
                <a:ea typeface="+mn-ea"/>
                <a:cs typeface="+mn-cs"/>
              </a:defRPr>
            </a:lvl1pPr>
          </a:lstStyle>
          <a:p>
            <a:r>
              <a:rPr lang="en-US" smtClean="0"/>
              <a:t>Click icon to add picture</a:t>
            </a:r>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3">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854200" y="1851212"/>
            <a:ext cx="5446714" cy="1730375"/>
          </a:xfrm>
        </p:spPr>
        <p:txBody>
          <a:bodyPr anchor="b" anchorCtr="0"/>
          <a:lstStyle>
            <a:lvl1pPr algn="ctr">
              <a:lnSpc>
                <a:spcPts val="6800"/>
              </a:lnSpc>
              <a:defRPr sz="6500" b="0" cap="none" baseline="0">
                <a:latin typeface="+mj-lt"/>
              </a:defRPr>
            </a:lvl1pPr>
          </a:lstStyle>
          <a:p>
            <a:r>
              <a:rPr lang="en-US" smtClean="0"/>
              <a:t>Click to edit Master title style</a:t>
            </a:r>
            <a:endParaRPr/>
          </a:p>
        </p:txBody>
      </p:sp>
      <p:sp>
        <p:nvSpPr>
          <p:cNvPr id="3" name="Text Placeholder 2"/>
          <p:cNvSpPr>
            <a:spLocks noGrp="1"/>
          </p:cNvSpPr>
          <p:nvPr>
            <p:ph type="body" idx="1"/>
          </p:nvPr>
        </p:nvSpPr>
        <p:spPr>
          <a:xfrm>
            <a:off x="1854200" y="3576918"/>
            <a:ext cx="5446714" cy="829982"/>
          </a:xfrm>
        </p:spPr>
        <p:txBody>
          <a:bodyPr anchor="t" anchorCtr="0">
            <a:normAutofit/>
          </a:bodyPr>
          <a:lstStyle>
            <a:lvl1pPr marL="0" indent="0" algn="ctr">
              <a:spcBef>
                <a:spcPts val="300"/>
              </a:spcBef>
              <a:buNone/>
              <a:defRPr sz="18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5ED27FE-AB56-2C4B-90C2-338B3DB27676}" type="datetimeFigureOut">
              <a:rPr lang="en-US" smtClean="0"/>
              <a:pPr/>
              <a:t>9/13/17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7C719C7-5CFC-AC46-9A46-F726313046F9}" type="slidenum">
              <a:rPr lang="en-US" smtClean="0"/>
              <a:pPr/>
              <a:t>‹#›</a:t>
            </a:fld>
            <a:endParaRPr lang="en-US"/>
          </a:p>
        </p:txBody>
      </p:sp>
      <p:grpSp>
        <p:nvGrpSpPr>
          <p:cNvPr id="7" name="Group 9"/>
          <p:cNvGrpSpPr/>
          <p:nvPr/>
        </p:nvGrpSpPr>
        <p:grpSpPr>
          <a:xfrm>
            <a:off x="0" y="0"/>
            <a:ext cx="9144000" cy="1191256"/>
            <a:chOff x="0" y="0"/>
            <a:chExt cx="9144000" cy="1191256"/>
          </a:xfrm>
        </p:grpSpPr>
        <p:pic>
          <p:nvPicPr>
            <p:cNvPr id="8" name="Picture 7" descr="Overlay-Blank.jpg"/>
            <p:cNvPicPr>
              <a:picLocks noChangeAspect="1"/>
            </p:cNvPicPr>
            <p:nvPr userDrawn="1"/>
          </p:nvPicPr>
          <p:blipFill>
            <a:blip r:embed="rId2"/>
            <a:srcRect b="85555"/>
            <a:stretch>
              <a:fillRect/>
            </a:stretch>
          </p:blipFill>
          <p:spPr>
            <a:xfrm>
              <a:off x="0" y="0"/>
              <a:ext cx="9144000" cy="990600"/>
            </a:xfrm>
            <a:prstGeom prst="rect">
              <a:avLst/>
            </a:prstGeom>
          </p:spPr>
        </p:pic>
        <p:pic>
          <p:nvPicPr>
            <p:cNvPr id="9" name="Picture 8" descr="Overlay-HorizontalBridge.jpg"/>
            <p:cNvPicPr>
              <a:picLocks noChangeAspect="1"/>
            </p:cNvPicPr>
            <p:nvPr userDrawn="1"/>
          </p:nvPicPr>
          <p:blipFill>
            <a:blip r:embed="rId3"/>
            <a:stretch>
              <a:fillRect/>
            </a:stretch>
          </p:blipFill>
          <p:spPr>
            <a:xfrm flipV="1">
              <a:off x="0" y="923365"/>
              <a:ext cx="9144000" cy="267891"/>
            </a:xfrm>
            <a:prstGeom prst="rect">
              <a:avLst/>
            </a:prstGeom>
          </p:spPr>
        </p:pic>
      </p:grpSp>
      <p:grpSp>
        <p:nvGrpSpPr>
          <p:cNvPr id="10" name="Group 10"/>
          <p:cNvGrpSpPr/>
          <p:nvPr/>
        </p:nvGrpSpPr>
        <p:grpSpPr>
          <a:xfrm flipV="1">
            <a:off x="0" y="5666744"/>
            <a:ext cx="9144000" cy="1191256"/>
            <a:chOff x="0" y="0"/>
            <a:chExt cx="9144000" cy="1191256"/>
          </a:xfrm>
        </p:grpSpPr>
        <p:pic>
          <p:nvPicPr>
            <p:cNvPr id="12" name="Picture 11" descr="Overlay-Blank.jpg"/>
            <p:cNvPicPr>
              <a:picLocks noChangeAspect="1"/>
            </p:cNvPicPr>
            <p:nvPr userDrawn="1"/>
          </p:nvPicPr>
          <p:blipFill>
            <a:blip r:embed="rId2"/>
            <a:srcRect b="85555"/>
            <a:stretch>
              <a:fillRect/>
            </a:stretch>
          </p:blipFill>
          <p:spPr>
            <a:xfrm>
              <a:off x="0" y="0"/>
              <a:ext cx="9144000" cy="990600"/>
            </a:xfrm>
            <a:prstGeom prst="rect">
              <a:avLst/>
            </a:prstGeom>
          </p:spPr>
        </p:pic>
        <p:pic>
          <p:nvPicPr>
            <p:cNvPr id="13" name="Picture 12" descr="Overlay-HorizontalBridge.jpg"/>
            <p:cNvPicPr>
              <a:picLocks noChangeAspect="1"/>
            </p:cNvPicPr>
            <p:nvPr userDrawn="1"/>
          </p:nvPicPr>
          <p:blipFill>
            <a:blip r:embed="rId3"/>
            <a:stretch>
              <a:fillRect/>
            </a:stretch>
          </p:blipFill>
          <p:spPr>
            <a:xfrm flipV="1">
              <a:off x="0" y="923365"/>
              <a:ext cx="9144000" cy="267891"/>
            </a:xfrm>
            <a:prstGeom prst="rect">
              <a:avLst/>
            </a:prstGeom>
          </p:spPr>
        </p:pic>
      </p:grpSp>
      <p:pic>
        <p:nvPicPr>
          <p:cNvPr id="14" name="Picture 13" descr="HR-Color.png"/>
          <p:cNvPicPr>
            <a:picLocks noChangeAspect="1"/>
          </p:cNvPicPr>
          <p:nvPr/>
        </p:nvPicPr>
        <p:blipFill>
          <a:blip r:embed="rId4"/>
          <a:stretch>
            <a:fillRect/>
          </a:stretch>
        </p:blipFill>
        <p:spPr>
          <a:xfrm>
            <a:off x="1554480" y="3258805"/>
            <a:ext cx="6035040" cy="340391"/>
          </a:xfrm>
          <a:prstGeom prst="rect">
            <a:avLst/>
          </a:prstGeom>
        </p:spPr>
      </p:pic>
    </p:spTree>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grpSp>
        <p:nvGrpSpPr>
          <p:cNvPr id="8" name="Group 7"/>
          <p:cNvGrpSpPr/>
          <p:nvPr/>
        </p:nvGrpSpPr>
        <p:grpSpPr>
          <a:xfrm>
            <a:off x="0" y="1372650"/>
            <a:ext cx="9144000" cy="5485350"/>
            <a:chOff x="0" y="1372650"/>
            <a:chExt cx="9144000" cy="5485350"/>
          </a:xfrm>
        </p:grpSpPr>
        <p:pic>
          <p:nvPicPr>
            <p:cNvPr id="9" name="Picture 8" descr="Overlay-Blank.jpg"/>
            <p:cNvPicPr>
              <a:picLocks noChangeAspect="1"/>
            </p:cNvPicPr>
            <p:nvPr userDrawn="1"/>
          </p:nvPicPr>
          <p:blipFill>
            <a:blip r:embed="rId2"/>
            <a:srcRect t="23333"/>
            <a:stretch>
              <a:fillRect/>
            </a:stretch>
          </p:blipFill>
          <p:spPr>
            <a:xfrm>
              <a:off x="0" y="1600200"/>
              <a:ext cx="9144000" cy="5257800"/>
            </a:xfrm>
            <a:prstGeom prst="rect">
              <a:avLst/>
            </a:prstGeom>
          </p:spPr>
        </p:pic>
        <p:pic>
          <p:nvPicPr>
            <p:cNvPr id="10" name="Picture 9" descr="Overlay-HorizontalBridge.jpg"/>
            <p:cNvPicPr>
              <a:picLocks noChangeAspect="1"/>
            </p:cNvPicPr>
            <p:nvPr userDrawn="1"/>
          </p:nvPicPr>
          <p:blipFill>
            <a:blip r:embed="rId3"/>
            <a:stretch>
              <a:fillRect/>
            </a:stretch>
          </p:blipFill>
          <p:spPr>
            <a:xfrm>
              <a:off x="0" y="1372650"/>
              <a:ext cx="9144000" cy="267891"/>
            </a:xfrm>
            <a:prstGeom prst="rect">
              <a:avLst/>
            </a:prstGeom>
          </p:spPr>
        </p:pic>
      </p:grpSp>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792162" y="1774825"/>
            <a:ext cx="3566160" cy="4303713"/>
          </a:xfrm>
        </p:spPr>
        <p:txBody>
          <a:bodyPr>
            <a:normAutofit/>
          </a:bodyPr>
          <a:lstStyle>
            <a:lvl1pPr>
              <a:defRPr sz="24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Content Placeholder 3"/>
          <p:cNvSpPr>
            <a:spLocks noGrp="1"/>
          </p:cNvSpPr>
          <p:nvPr>
            <p:ph sz="half" idx="2"/>
          </p:nvPr>
        </p:nvSpPr>
        <p:spPr>
          <a:xfrm>
            <a:off x="4766534" y="1774825"/>
            <a:ext cx="3566160" cy="4303713"/>
          </a:xfrm>
        </p:spPr>
        <p:txBody>
          <a:bodyPr>
            <a:normAutofit/>
          </a:bodyPr>
          <a:lstStyle>
            <a:lvl1pPr>
              <a:defRPr sz="24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4"/>
          <p:cNvSpPr>
            <a:spLocks noGrp="1"/>
          </p:cNvSpPr>
          <p:nvPr>
            <p:ph type="dt" sz="half" idx="10"/>
          </p:nvPr>
        </p:nvSpPr>
        <p:spPr/>
        <p:txBody>
          <a:bodyPr/>
          <a:lstStyle/>
          <a:p>
            <a:fld id="{35ED27FE-AB56-2C4B-90C2-338B3DB27676}" type="datetimeFigureOut">
              <a:rPr lang="en-US" smtClean="0"/>
              <a:pPr/>
              <a:t>9/13/17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7C719C7-5CFC-AC46-9A46-F726313046F9}"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grpSp>
        <p:nvGrpSpPr>
          <p:cNvPr id="10" name="Group 9"/>
          <p:cNvGrpSpPr/>
          <p:nvPr/>
        </p:nvGrpSpPr>
        <p:grpSpPr>
          <a:xfrm>
            <a:off x="0" y="1372650"/>
            <a:ext cx="9144000" cy="5485350"/>
            <a:chOff x="0" y="1372650"/>
            <a:chExt cx="9144000" cy="5485350"/>
          </a:xfrm>
        </p:grpSpPr>
        <p:pic>
          <p:nvPicPr>
            <p:cNvPr id="11" name="Picture 10" descr="Overlay-Blank.jpg"/>
            <p:cNvPicPr>
              <a:picLocks noChangeAspect="1"/>
            </p:cNvPicPr>
            <p:nvPr userDrawn="1"/>
          </p:nvPicPr>
          <p:blipFill>
            <a:blip r:embed="rId2"/>
            <a:srcRect t="23333"/>
            <a:stretch>
              <a:fillRect/>
            </a:stretch>
          </p:blipFill>
          <p:spPr>
            <a:xfrm>
              <a:off x="0" y="1600200"/>
              <a:ext cx="9144000" cy="5257800"/>
            </a:xfrm>
            <a:prstGeom prst="rect">
              <a:avLst/>
            </a:prstGeom>
          </p:spPr>
        </p:pic>
        <p:pic>
          <p:nvPicPr>
            <p:cNvPr id="12" name="Picture 11" descr="Overlay-HorizontalBridge.jpg"/>
            <p:cNvPicPr>
              <a:picLocks noChangeAspect="1"/>
            </p:cNvPicPr>
            <p:nvPr userDrawn="1"/>
          </p:nvPicPr>
          <p:blipFill>
            <a:blip r:embed="rId3"/>
            <a:stretch>
              <a:fillRect/>
            </a:stretch>
          </p:blipFill>
          <p:spPr>
            <a:xfrm>
              <a:off x="0" y="1372650"/>
              <a:ext cx="9144000" cy="267891"/>
            </a:xfrm>
            <a:prstGeom prst="rect">
              <a:avLst/>
            </a:prstGeom>
          </p:spPr>
        </p:pic>
      </p:grpSp>
      <p:sp>
        <p:nvSpPr>
          <p:cNvPr id="2" name="Title 1"/>
          <p:cNvSpPr>
            <a:spLocks noGrp="1"/>
          </p:cNvSpPr>
          <p:nvPr>
            <p:ph type="title"/>
          </p:nvPr>
        </p:nvSpPr>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777240" y="1879320"/>
            <a:ext cx="3566160" cy="639762"/>
          </a:xfrm>
        </p:spPr>
        <p:txBody>
          <a:bodyPr anchor="b" anchorCtr="0">
            <a:noAutofit/>
          </a:bodyPr>
          <a:lstStyle>
            <a:lvl1pPr marL="0" indent="0" algn="ctr">
              <a:spcBef>
                <a:spcPts val="0"/>
              </a:spcBef>
              <a:buNone/>
              <a:defRPr sz="2800" b="0">
                <a:solidFill>
                  <a:schemeClr val="tx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777240" y="2590799"/>
            <a:ext cx="3566160" cy="3487739"/>
          </a:xfrm>
        </p:spPr>
        <p:txBody>
          <a:bodyPr>
            <a:normAutofit/>
          </a:bodyPr>
          <a:lstStyle>
            <a:lvl1pPr>
              <a:defRPr sz="2200"/>
            </a:lvl1pPr>
            <a:lvl2pPr>
              <a:defRPr sz="20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Text Placeholder 4"/>
          <p:cNvSpPr>
            <a:spLocks noGrp="1"/>
          </p:cNvSpPr>
          <p:nvPr>
            <p:ph type="body" sz="quarter" idx="3"/>
          </p:nvPr>
        </p:nvSpPr>
        <p:spPr>
          <a:xfrm>
            <a:off x="4766048" y="1879320"/>
            <a:ext cx="3566160" cy="639762"/>
          </a:xfrm>
        </p:spPr>
        <p:txBody>
          <a:bodyPr anchor="b" anchorCtr="0">
            <a:noAutofit/>
          </a:bodyPr>
          <a:lstStyle>
            <a:lvl1pPr marL="0" indent="0" algn="ctr">
              <a:spcBef>
                <a:spcPts val="0"/>
              </a:spcBef>
              <a:buNone/>
              <a:defRPr sz="2800" b="0">
                <a:solidFill>
                  <a:schemeClr val="tx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66048" y="2590799"/>
            <a:ext cx="3566160" cy="3487739"/>
          </a:xfrm>
        </p:spPr>
        <p:txBody>
          <a:bodyPr>
            <a:normAutofit/>
          </a:bodyPr>
          <a:lstStyle>
            <a:lvl1pPr>
              <a:defRPr sz="2200"/>
            </a:lvl1pPr>
            <a:lvl2pPr>
              <a:defRPr sz="20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7" name="Date Placeholder 6"/>
          <p:cNvSpPr>
            <a:spLocks noGrp="1"/>
          </p:cNvSpPr>
          <p:nvPr>
            <p:ph type="dt" sz="half" idx="10"/>
          </p:nvPr>
        </p:nvSpPr>
        <p:spPr/>
        <p:txBody>
          <a:bodyPr/>
          <a:lstStyle/>
          <a:p>
            <a:fld id="{35ED27FE-AB56-2C4B-90C2-338B3DB27676}" type="datetimeFigureOut">
              <a:rPr lang="en-US" smtClean="0"/>
              <a:pPr/>
              <a:t>9/13/17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7C719C7-5CFC-AC46-9A46-F726313046F9}" type="slidenum">
              <a:rPr lang="en-US" smtClean="0"/>
              <a:pPr/>
              <a:t>‹#›</a:t>
            </a:fld>
            <a:endParaRPr lang="en-US"/>
          </a:p>
        </p:txBody>
      </p:sp>
      <p:pic>
        <p:nvPicPr>
          <p:cNvPr id="14" name="Picture 13" descr="Overlay-HorizontalBridge.jpg"/>
          <p:cNvPicPr>
            <a:picLocks noChangeAspect="1"/>
          </p:cNvPicPr>
          <p:nvPr/>
        </p:nvPicPr>
        <p:blipFill>
          <a:blip r:embed="rId3"/>
          <a:srcRect t="23425" r="61031" b="39764"/>
          <a:stretch>
            <a:fillRect/>
          </a:stretch>
        </p:blipFill>
        <p:spPr>
          <a:xfrm>
            <a:off x="4766048" y="2460812"/>
            <a:ext cx="3563348" cy="98613"/>
          </a:xfrm>
          <a:prstGeom prst="rect">
            <a:avLst/>
          </a:prstGeom>
          <a:solidFill>
            <a:schemeClr val="bg2">
              <a:lumMod val="40000"/>
              <a:lumOff val="60000"/>
            </a:schemeClr>
          </a:solidFill>
        </p:spPr>
      </p:pic>
      <p:pic>
        <p:nvPicPr>
          <p:cNvPr id="15" name="Picture 14" descr="Overlay-HorizontalBridge.jpg"/>
          <p:cNvPicPr>
            <a:picLocks noChangeAspect="1"/>
          </p:cNvPicPr>
          <p:nvPr/>
        </p:nvPicPr>
        <p:blipFill>
          <a:blip r:embed="rId3"/>
          <a:srcRect t="23425" r="61031" b="39764"/>
          <a:stretch>
            <a:fillRect/>
          </a:stretch>
        </p:blipFill>
        <p:spPr>
          <a:xfrm>
            <a:off x="780052" y="2460812"/>
            <a:ext cx="3563348" cy="98613"/>
          </a:xfrm>
          <a:prstGeom prst="rect">
            <a:avLst/>
          </a:prstGeom>
          <a:solidFill>
            <a:schemeClr val="bg2">
              <a:lumMod val="40000"/>
              <a:lumOff val="60000"/>
            </a:schemeClr>
          </a:solidFill>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grpSp>
        <p:nvGrpSpPr>
          <p:cNvPr id="6" name="Group 5"/>
          <p:cNvGrpSpPr/>
          <p:nvPr/>
        </p:nvGrpSpPr>
        <p:grpSpPr>
          <a:xfrm>
            <a:off x="0" y="1372650"/>
            <a:ext cx="9144000" cy="5485350"/>
            <a:chOff x="0" y="1372650"/>
            <a:chExt cx="9144000" cy="5485350"/>
          </a:xfrm>
        </p:grpSpPr>
        <p:pic>
          <p:nvPicPr>
            <p:cNvPr id="7" name="Picture 6" descr="Overlay-Blank.jpg"/>
            <p:cNvPicPr>
              <a:picLocks noChangeAspect="1"/>
            </p:cNvPicPr>
            <p:nvPr userDrawn="1"/>
          </p:nvPicPr>
          <p:blipFill>
            <a:blip r:embed="rId2"/>
            <a:srcRect t="23333"/>
            <a:stretch>
              <a:fillRect/>
            </a:stretch>
          </p:blipFill>
          <p:spPr>
            <a:xfrm>
              <a:off x="0" y="1600200"/>
              <a:ext cx="9144000" cy="5257800"/>
            </a:xfrm>
            <a:prstGeom prst="rect">
              <a:avLst/>
            </a:prstGeom>
          </p:spPr>
        </p:pic>
        <p:pic>
          <p:nvPicPr>
            <p:cNvPr id="8" name="Picture 7" descr="Overlay-HorizontalBridge.jpg"/>
            <p:cNvPicPr>
              <a:picLocks noChangeAspect="1"/>
            </p:cNvPicPr>
            <p:nvPr userDrawn="1"/>
          </p:nvPicPr>
          <p:blipFill>
            <a:blip r:embed="rId3"/>
            <a:stretch>
              <a:fillRect/>
            </a:stretch>
          </p:blipFill>
          <p:spPr>
            <a:xfrm>
              <a:off x="0" y="1372650"/>
              <a:ext cx="9144000" cy="267891"/>
            </a:xfrm>
            <a:prstGeom prst="rect">
              <a:avLst/>
            </a:prstGeom>
          </p:spPr>
        </p:pic>
      </p:grpSp>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35ED27FE-AB56-2C4B-90C2-338B3DB27676}" type="datetimeFigureOut">
              <a:rPr lang="en-US" smtClean="0"/>
              <a:pPr/>
              <a:t>9/13/17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7C719C7-5CFC-AC46-9A46-F726313046F9}"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descr="Overlay-Blank.jpg"/>
          <p:cNvPicPr>
            <a:picLocks noChangeAspect="1"/>
          </p:cNvPicPr>
          <p:nvPr/>
        </p:nvPicPr>
        <p:blipFill>
          <a:blip r:embed="rId2"/>
          <a:stretch>
            <a:fillRect/>
          </a:stretch>
        </p:blipFill>
        <p:spPr>
          <a:xfrm>
            <a:off x="0" y="0"/>
            <a:ext cx="9144000" cy="6858000"/>
          </a:xfrm>
          <a:prstGeom prst="rect">
            <a:avLst/>
          </a:prstGeom>
        </p:spPr>
      </p:pic>
      <p:sp>
        <p:nvSpPr>
          <p:cNvPr id="2" name="Date Placeholder 1"/>
          <p:cNvSpPr>
            <a:spLocks noGrp="1"/>
          </p:cNvSpPr>
          <p:nvPr>
            <p:ph type="dt" sz="half" idx="10"/>
          </p:nvPr>
        </p:nvSpPr>
        <p:spPr/>
        <p:txBody>
          <a:bodyPr/>
          <a:lstStyle/>
          <a:p>
            <a:fld id="{35ED27FE-AB56-2C4B-90C2-338B3DB27676}" type="datetimeFigureOut">
              <a:rPr lang="en-US" smtClean="0"/>
              <a:pPr/>
              <a:t>9/13/17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7C719C7-5CFC-AC46-9A46-F726313046F9}"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grpSp>
        <p:nvGrpSpPr>
          <p:cNvPr id="8" name="Group 11"/>
          <p:cNvGrpSpPr/>
          <p:nvPr/>
        </p:nvGrpSpPr>
        <p:grpSpPr>
          <a:xfrm>
            <a:off x="4267200" y="0"/>
            <a:ext cx="4876800" cy="6858000"/>
            <a:chOff x="4267200" y="0"/>
            <a:chExt cx="4876800" cy="6858000"/>
          </a:xfrm>
        </p:grpSpPr>
        <p:pic>
          <p:nvPicPr>
            <p:cNvPr id="9" name="Picture 8" descr="Overlay-Blank.jpg"/>
            <p:cNvPicPr>
              <a:picLocks noChangeAspect="1"/>
            </p:cNvPicPr>
            <p:nvPr userDrawn="1"/>
          </p:nvPicPr>
          <p:blipFill>
            <a:blip r:embed="rId2"/>
            <a:srcRect l="4302" r="46875"/>
            <a:stretch>
              <a:fillRect/>
            </a:stretch>
          </p:blipFill>
          <p:spPr>
            <a:xfrm>
              <a:off x="4495800" y="0"/>
              <a:ext cx="4648200" cy="6858000"/>
            </a:xfrm>
            <a:prstGeom prst="rect">
              <a:avLst/>
            </a:prstGeom>
          </p:spPr>
        </p:pic>
        <p:pic>
          <p:nvPicPr>
            <p:cNvPr id="10" name="Picture 9" descr="Overlay-VerticalBridge.jpg"/>
            <p:cNvPicPr>
              <a:picLocks noChangeAspect="1"/>
            </p:cNvPicPr>
            <p:nvPr userDrawn="1"/>
          </p:nvPicPr>
          <p:blipFill>
            <a:blip r:embed="rId3"/>
            <a:stretch>
              <a:fillRect/>
            </a:stretch>
          </p:blipFill>
          <p:spPr>
            <a:xfrm flipH="1">
              <a:off x="4267200" y="0"/>
              <a:ext cx="267891" cy="6858000"/>
            </a:xfrm>
            <a:prstGeom prst="rect">
              <a:avLst/>
            </a:prstGeom>
          </p:spPr>
        </p:pic>
      </p:grpSp>
      <p:sp>
        <p:nvSpPr>
          <p:cNvPr id="2" name="Title 1"/>
          <p:cNvSpPr>
            <a:spLocks noGrp="1"/>
          </p:cNvSpPr>
          <p:nvPr>
            <p:ph type="title"/>
          </p:nvPr>
        </p:nvSpPr>
        <p:spPr>
          <a:xfrm>
            <a:off x="381000" y="609600"/>
            <a:ext cx="3612776" cy="1537447"/>
          </a:xfrm>
        </p:spPr>
        <p:txBody>
          <a:bodyPr anchor="b"/>
          <a:lstStyle>
            <a:lvl1pPr algn="ctr">
              <a:lnSpc>
                <a:spcPct val="100000"/>
              </a:lnSpc>
              <a:defRPr sz="3600" b="0"/>
            </a:lvl1pPr>
          </a:lstStyle>
          <a:p>
            <a:r>
              <a:rPr lang="en-US" smtClean="0"/>
              <a:t>Click to edit Master title style</a:t>
            </a:r>
            <a:endParaRPr/>
          </a:p>
        </p:txBody>
      </p:sp>
      <p:sp>
        <p:nvSpPr>
          <p:cNvPr id="3" name="Content Placeholder 2"/>
          <p:cNvSpPr>
            <a:spLocks noGrp="1"/>
          </p:cNvSpPr>
          <p:nvPr>
            <p:ph idx="1"/>
          </p:nvPr>
        </p:nvSpPr>
        <p:spPr>
          <a:xfrm>
            <a:off x="4885859" y="381001"/>
            <a:ext cx="3813174" cy="5697537"/>
          </a:xfrm>
        </p:spPr>
        <p:txBody>
          <a:bodyPr>
            <a:normAutofit/>
          </a:bodyPr>
          <a:lstStyle>
            <a:lvl1pPr>
              <a:defRPr sz="2400" b="0"/>
            </a:lvl1pPr>
            <a:lvl2pPr>
              <a:defRPr sz="2200" b="0"/>
            </a:lvl2pPr>
            <a:lvl3pPr>
              <a:defRPr sz="2000" b="0"/>
            </a:lvl3pPr>
            <a:lvl4pPr>
              <a:defRPr sz="1800" b="0"/>
            </a:lvl4pPr>
            <a:lvl5pPr>
              <a:defRPr sz="1800" b="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Text Placeholder 3"/>
          <p:cNvSpPr>
            <a:spLocks noGrp="1"/>
          </p:cNvSpPr>
          <p:nvPr>
            <p:ph type="body" sz="half" idx="2"/>
          </p:nvPr>
        </p:nvSpPr>
        <p:spPr>
          <a:xfrm>
            <a:off x="381000" y="2209801"/>
            <a:ext cx="3612776" cy="3200400"/>
          </a:xfrm>
        </p:spPr>
        <p:txBody>
          <a:bodyPr>
            <a:normAutofit/>
          </a:bodyPr>
          <a:lstStyle>
            <a:lvl1pPr marL="0" indent="0" algn="ctr">
              <a:buNone/>
              <a:defRPr sz="1800" b="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5ED27FE-AB56-2C4B-90C2-338B3DB27676}" type="datetimeFigureOut">
              <a:rPr lang="en-US" smtClean="0"/>
              <a:pPr/>
              <a:t>9/13/17</a:t>
            </a:fld>
            <a:endParaRPr lang="en-US"/>
          </a:p>
        </p:txBody>
      </p:sp>
      <p:sp>
        <p:nvSpPr>
          <p:cNvPr id="6" name="Footer Placeholder 5"/>
          <p:cNvSpPr>
            <a:spLocks noGrp="1"/>
          </p:cNvSpPr>
          <p:nvPr>
            <p:ph type="ftr" sz="quarter" idx="11"/>
          </p:nvPr>
        </p:nvSpPr>
        <p:spPr/>
        <p:txBody>
          <a:bodyPr/>
          <a:lstStyle>
            <a:lvl1pPr>
              <a:defRPr>
                <a:solidFill>
                  <a:schemeClr val="tx2"/>
                </a:solidFill>
              </a:defRPr>
            </a:lvl1pPr>
          </a:lstStyle>
          <a:p>
            <a:endParaRPr lang="en-US"/>
          </a:p>
        </p:txBody>
      </p:sp>
      <p:sp>
        <p:nvSpPr>
          <p:cNvPr id="7" name="Slide Number Placeholder 6"/>
          <p:cNvSpPr>
            <a:spLocks noGrp="1"/>
          </p:cNvSpPr>
          <p:nvPr>
            <p:ph type="sldNum" sz="quarter" idx="12"/>
          </p:nvPr>
        </p:nvSpPr>
        <p:spPr>
          <a:xfrm>
            <a:off x="4267200" y="6356350"/>
            <a:ext cx="609600" cy="365125"/>
          </a:xfrm>
        </p:spPr>
        <p:txBody>
          <a:bodyPr/>
          <a:lstStyle>
            <a:lvl1pPr algn="ctr">
              <a:defRPr>
                <a:solidFill>
                  <a:schemeClr val="tx2">
                    <a:lumMod val="40000"/>
                    <a:lumOff val="60000"/>
                  </a:schemeClr>
                </a:solidFill>
              </a:defRPr>
            </a:lvl1pPr>
          </a:lstStyle>
          <a:p>
            <a:fld id="{97C719C7-5CFC-AC46-9A46-F726313046F9}"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92162" y="40341"/>
            <a:ext cx="7570787" cy="1411941"/>
          </a:xfrm>
          <a:prstGeom prst="rect">
            <a:avLst/>
          </a:prstGeom>
        </p:spPr>
        <p:txBody>
          <a:bodyPr vert="horz" lIns="91440" tIns="45720" rIns="91440" bIns="45720" rtlCol="0" anchor="ctr">
            <a:noAutofit/>
          </a:bodyPr>
          <a:lstStyle/>
          <a:p>
            <a:r>
              <a:rPr lang="en-US" smtClean="0"/>
              <a:t>Click to edit Master title style</a:t>
            </a:r>
            <a:endParaRPr/>
          </a:p>
        </p:txBody>
      </p:sp>
      <p:sp>
        <p:nvSpPr>
          <p:cNvPr id="3" name="Text Placeholder 2"/>
          <p:cNvSpPr>
            <a:spLocks noGrp="1"/>
          </p:cNvSpPr>
          <p:nvPr>
            <p:ph type="body" idx="1"/>
          </p:nvPr>
        </p:nvSpPr>
        <p:spPr>
          <a:xfrm>
            <a:off x="792162" y="1761565"/>
            <a:ext cx="7570787" cy="428961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2"/>
          </p:nvPr>
        </p:nvSpPr>
        <p:spPr>
          <a:xfrm>
            <a:off x="6651812" y="6356350"/>
            <a:ext cx="2133600" cy="365125"/>
          </a:xfrm>
          <a:prstGeom prst="rect">
            <a:avLst/>
          </a:prstGeom>
        </p:spPr>
        <p:txBody>
          <a:bodyPr vert="horz" lIns="91440" tIns="45720" rIns="91440" bIns="45720" rtlCol="0" anchor="ctr"/>
          <a:lstStyle>
            <a:lvl1pPr algn="r">
              <a:defRPr sz="1200" b="1">
                <a:solidFill>
                  <a:schemeClr val="tx2">
                    <a:lumMod val="40000"/>
                    <a:lumOff val="60000"/>
                  </a:schemeClr>
                </a:solidFill>
              </a:defRPr>
            </a:lvl1pPr>
          </a:lstStyle>
          <a:p>
            <a:fld id="{35ED27FE-AB56-2C4B-90C2-338B3DB27676}" type="datetimeFigureOut">
              <a:rPr lang="en-US" smtClean="0"/>
              <a:pPr/>
              <a:t>9/13/17</a:t>
            </a:fld>
            <a:endParaRPr lang="en-US"/>
          </a:p>
        </p:txBody>
      </p:sp>
      <p:sp>
        <p:nvSpPr>
          <p:cNvPr id="6" name="Slide Number Placeholder 5"/>
          <p:cNvSpPr>
            <a:spLocks noGrp="1"/>
          </p:cNvSpPr>
          <p:nvPr>
            <p:ph type="sldNum" sz="quarter" idx="4"/>
          </p:nvPr>
        </p:nvSpPr>
        <p:spPr>
          <a:xfrm>
            <a:off x="4267200" y="6356350"/>
            <a:ext cx="609600" cy="365125"/>
          </a:xfrm>
          <a:prstGeom prst="rect">
            <a:avLst/>
          </a:prstGeom>
        </p:spPr>
        <p:txBody>
          <a:bodyPr vert="horz" lIns="91440" tIns="45720" rIns="91440" bIns="45720" rtlCol="0" anchor="ctr"/>
          <a:lstStyle>
            <a:lvl1pPr algn="ctr">
              <a:defRPr sz="1200" b="1">
                <a:solidFill>
                  <a:schemeClr val="tx2">
                    <a:lumMod val="40000"/>
                    <a:lumOff val="60000"/>
                  </a:schemeClr>
                </a:solidFill>
              </a:defRPr>
            </a:lvl1pPr>
          </a:lstStyle>
          <a:p>
            <a:fld id="{97C719C7-5CFC-AC46-9A46-F726313046F9}" type="slidenum">
              <a:rPr lang="en-US" smtClean="0"/>
              <a:pPr/>
              <a:t>‹#›</a:t>
            </a:fld>
            <a:endParaRPr lang="en-US"/>
          </a:p>
        </p:txBody>
      </p:sp>
      <p:sp>
        <p:nvSpPr>
          <p:cNvPr id="5" name="Footer Placeholder 4"/>
          <p:cNvSpPr>
            <a:spLocks noGrp="1"/>
          </p:cNvSpPr>
          <p:nvPr>
            <p:ph type="ftr" sz="quarter" idx="3"/>
          </p:nvPr>
        </p:nvSpPr>
        <p:spPr>
          <a:xfrm>
            <a:off x="372035" y="6356350"/>
            <a:ext cx="2895600" cy="365125"/>
          </a:xfrm>
          <a:prstGeom prst="rect">
            <a:avLst/>
          </a:prstGeom>
        </p:spPr>
        <p:txBody>
          <a:bodyPr vert="horz" lIns="91440" tIns="45720" rIns="91440" bIns="45720" rtlCol="0" anchor="ctr"/>
          <a:lstStyle>
            <a:lvl1pPr algn="l">
              <a:defRPr sz="1200" b="1">
                <a:solidFill>
                  <a:schemeClr val="tx2">
                    <a:lumMod val="40000"/>
                    <a:lumOff val="60000"/>
                  </a:schemeClr>
                </a:solidFill>
              </a:defRPr>
            </a:lvl1pPr>
          </a:lstStyle>
          <a:p>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xStyles>
    <p:titleStyle>
      <a:lvl1pPr algn="ctr" defTabSz="914400" rtl="0" eaLnBrk="1" latinLnBrk="0" hangingPunct="1">
        <a:lnSpc>
          <a:spcPts val="6000"/>
        </a:lnSpc>
        <a:spcBef>
          <a:spcPct val="0"/>
        </a:spcBef>
        <a:buNone/>
        <a:defRPr sz="5400" kern="1200">
          <a:solidFill>
            <a:schemeClr val="tx2"/>
          </a:solidFill>
          <a:latin typeface="+mn-lt"/>
          <a:ea typeface="+mj-ea"/>
          <a:cs typeface="+mj-cs"/>
        </a:defRPr>
      </a:lvl1pPr>
    </p:titleStyle>
    <p:bodyStyle>
      <a:lvl1pPr marL="342900" indent="-342900" algn="l" defTabSz="914400" rtl="0" eaLnBrk="1" latinLnBrk="0" hangingPunct="1">
        <a:spcBef>
          <a:spcPts val="2400"/>
        </a:spcBef>
        <a:buClr>
          <a:schemeClr val="accent1">
            <a:lumMod val="60000"/>
            <a:lumOff val="40000"/>
          </a:schemeClr>
        </a:buClr>
        <a:buFont typeface="Candara" pitchFamily="34" charset="0"/>
        <a:buChar char="•"/>
        <a:defRPr sz="2800" kern="1200">
          <a:solidFill>
            <a:schemeClr val="tx2"/>
          </a:solidFill>
          <a:latin typeface="+mn-lt"/>
          <a:ea typeface="+mn-ea"/>
          <a:cs typeface="+mn-cs"/>
        </a:defRPr>
      </a:lvl1pPr>
      <a:lvl2pPr marL="685800" indent="-336550" algn="l" defTabSz="914400" rtl="0" eaLnBrk="1" latinLnBrk="0" hangingPunct="1">
        <a:spcBef>
          <a:spcPts val="600"/>
        </a:spcBef>
        <a:buClr>
          <a:schemeClr val="tx2"/>
        </a:buClr>
        <a:buFont typeface="Candara" pitchFamily="34" charset="0"/>
        <a:buChar char="•"/>
        <a:defRPr sz="2600" kern="1200">
          <a:solidFill>
            <a:schemeClr val="tx2"/>
          </a:solidFill>
          <a:latin typeface="+mn-lt"/>
          <a:ea typeface="+mn-ea"/>
          <a:cs typeface="+mn-cs"/>
        </a:defRPr>
      </a:lvl2pPr>
      <a:lvl3pPr marL="1035050" indent="-349250" algn="l" defTabSz="914400" rtl="0" eaLnBrk="1" latinLnBrk="0" hangingPunct="1">
        <a:spcBef>
          <a:spcPts val="600"/>
        </a:spcBef>
        <a:buClr>
          <a:schemeClr val="accent1">
            <a:lumMod val="60000"/>
            <a:lumOff val="40000"/>
          </a:schemeClr>
        </a:buClr>
        <a:buFont typeface="Candara" pitchFamily="34" charset="0"/>
        <a:buChar char="•"/>
        <a:defRPr sz="2400" kern="1200">
          <a:solidFill>
            <a:schemeClr val="tx2"/>
          </a:solidFill>
          <a:latin typeface="+mn-lt"/>
          <a:ea typeface="+mn-ea"/>
          <a:cs typeface="+mn-cs"/>
        </a:defRPr>
      </a:lvl3pPr>
      <a:lvl4pPr marL="1371600" indent="-336550" algn="l" defTabSz="914400" rtl="0" eaLnBrk="1" latinLnBrk="0" hangingPunct="1">
        <a:spcBef>
          <a:spcPts val="600"/>
        </a:spcBef>
        <a:buClr>
          <a:schemeClr val="tx2"/>
        </a:buClr>
        <a:buFont typeface="Candara" pitchFamily="34" charset="0"/>
        <a:buChar char="•"/>
        <a:defRPr sz="2200" kern="1200">
          <a:solidFill>
            <a:schemeClr val="tx2"/>
          </a:solidFill>
          <a:latin typeface="+mn-lt"/>
          <a:ea typeface="+mn-ea"/>
          <a:cs typeface="+mn-cs"/>
        </a:defRPr>
      </a:lvl4pPr>
      <a:lvl5pPr marL="1720850" indent="-349250" algn="l" defTabSz="914400" rtl="0" eaLnBrk="1" latinLnBrk="0" hangingPunct="1">
        <a:spcBef>
          <a:spcPts val="600"/>
        </a:spcBef>
        <a:buClr>
          <a:schemeClr val="accent1">
            <a:lumMod val="60000"/>
            <a:lumOff val="40000"/>
          </a:schemeClr>
        </a:buClr>
        <a:buFont typeface="Candara" pitchFamily="34" charset="0"/>
        <a:buChar char="•"/>
        <a:defRPr sz="2000" kern="1200">
          <a:solidFill>
            <a:schemeClr val="tx2"/>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4.JPG"/></Relationships>
</file>

<file path=ppt/slides/_rels/slide18.xml.rels><?xml version="1.0" encoding="UTF-8" standalone="yes"?>
<Relationships xmlns="http://schemas.openxmlformats.org/package/2006/relationships"><Relationship Id="rId3" Type="http://schemas.openxmlformats.org/officeDocument/2006/relationships/image" Target="../media/image14.JPG"/><Relationship Id="rId4" Type="http://schemas.openxmlformats.org/officeDocument/2006/relationships/image" Target="../media/image15.png"/><Relationship Id="rId5" Type="http://schemas.openxmlformats.org/officeDocument/2006/relationships/image" Target="../media/image16.png"/><Relationship Id="rId6" Type="http://schemas.openxmlformats.org/officeDocument/2006/relationships/image" Target="../media/image17.png"/><Relationship Id="rId7" Type="http://schemas.openxmlformats.org/officeDocument/2006/relationships/hyperlink" Target="https://www.schooltube.com/video/5b6ed947561021332d04/Pollution" TargetMode="External"/><Relationship Id="rId8" Type="http://schemas.openxmlformats.org/officeDocument/2006/relationships/image" Target="../media/image18.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4.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4" Type="http://schemas.openxmlformats.org/officeDocument/2006/relationships/image" Target="../media/image20.pn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4" Type="http://schemas.openxmlformats.org/officeDocument/2006/relationships/image" Target="../media/image22.png"/><Relationship Id="rId5" Type="http://schemas.openxmlformats.org/officeDocument/2006/relationships/image" Target="../media/image23.pn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22.xml.rels><?xml version="1.0" encoding="UTF-8" standalone="yes"?>
<Relationships xmlns="http://schemas.openxmlformats.org/package/2006/relationships"><Relationship Id="rId3" Type="http://schemas.openxmlformats.org/officeDocument/2006/relationships/image" Target="../media/image24.png"/><Relationship Id="rId4" Type="http://schemas.openxmlformats.org/officeDocument/2006/relationships/image" Target="../media/image25.png"/><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23.xml.rels><?xml version="1.0" encoding="UTF-8" standalone="yes"?>
<Relationships xmlns="http://schemas.openxmlformats.org/package/2006/relationships"><Relationship Id="rId3" Type="http://schemas.openxmlformats.org/officeDocument/2006/relationships/image" Target="../media/image26.png"/><Relationship Id="rId4" Type="http://schemas.openxmlformats.org/officeDocument/2006/relationships/image" Target="../media/image27.png"/><Relationship Id="rId5" Type="http://schemas.openxmlformats.org/officeDocument/2006/relationships/image" Target="../media/image28.png"/><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24.xml.rels><?xml version="1.0" encoding="UTF-8" standalone="yes"?>
<Relationships xmlns="http://schemas.openxmlformats.org/package/2006/relationships"><Relationship Id="rId3" Type="http://schemas.openxmlformats.org/officeDocument/2006/relationships/hyperlink" Target="http://vimeo.com/6357597" TargetMode="External"/><Relationship Id="rId4" Type="http://schemas.openxmlformats.org/officeDocument/2006/relationships/image" Target="../media/image29.png"/><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0.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7915" y="4682556"/>
            <a:ext cx="6005118" cy="1470025"/>
          </a:xfrm>
        </p:spPr>
        <p:txBody>
          <a:bodyPr/>
          <a:lstStyle/>
          <a:p>
            <a:r>
              <a:rPr lang="en-US" sz="4800" dirty="0" smtClean="0">
                <a:latin typeface="+mn-lt"/>
              </a:rPr>
              <a:t>Building Comprehension: </a:t>
            </a:r>
            <a:br>
              <a:rPr lang="en-US" sz="4800" dirty="0" smtClean="0">
                <a:latin typeface="+mn-lt"/>
              </a:rPr>
            </a:br>
            <a:r>
              <a:rPr lang="en-US" sz="4800" dirty="0" smtClean="0">
                <a:latin typeface="+mn-lt"/>
              </a:rPr>
              <a:t>Big Ideas and Preparing to Read </a:t>
            </a:r>
            <a:r>
              <a:rPr lang="en-US" dirty="0" smtClean="0">
                <a:latin typeface="+mn-lt"/>
              </a:rPr>
              <a:t/>
            </a:r>
            <a:br>
              <a:rPr lang="en-US" dirty="0" smtClean="0">
                <a:latin typeface="+mn-lt"/>
              </a:rPr>
            </a:br>
            <a:r>
              <a:rPr lang="en-US" dirty="0" smtClean="0">
                <a:latin typeface="+mn-lt"/>
              </a:rPr>
              <a:t/>
            </a:r>
            <a:br>
              <a:rPr lang="en-US" dirty="0" smtClean="0">
                <a:latin typeface="+mn-lt"/>
              </a:rPr>
            </a:br>
            <a:r>
              <a:rPr lang="en-US" dirty="0" smtClean="0">
                <a:latin typeface="+mn-lt"/>
              </a:rPr>
              <a:t>EDC 423</a:t>
            </a:r>
            <a:endParaRPr lang="en-US" dirty="0">
              <a:latin typeface="+mn-lt"/>
            </a:endParaRPr>
          </a:p>
        </p:txBody>
      </p:sp>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490926" y="3693645"/>
            <a:ext cx="6005118" cy="1470025"/>
          </a:xfrm>
        </p:spPr>
        <p:txBody>
          <a:bodyPr/>
          <a:lstStyle/>
          <a:p>
            <a:r>
              <a:rPr lang="en-US" dirty="0" smtClean="0"/>
              <a:t>“The Reader Factor”</a:t>
            </a:r>
            <a:endParaRPr lang="en-US" dirty="0"/>
          </a:p>
        </p:txBody>
      </p:sp>
      <p:sp>
        <p:nvSpPr>
          <p:cNvPr id="3" name="Subtitle 2"/>
          <p:cNvSpPr>
            <a:spLocks noGrp="1"/>
          </p:cNvSpPr>
          <p:nvPr>
            <p:ph type="subTitle" idx="1"/>
          </p:nvPr>
        </p:nvSpPr>
        <p:spPr>
          <a:xfrm>
            <a:off x="1854200" y="5204011"/>
            <a:ext cx="5446713" cy="1402649"/>
          </a:xfrm>
        </p:spPr>
        <p:txBody>
          <a:bodyPr>
            <a:normAutofit fontScale="85000" lnSpcReduction="20000"/>
          </a:bodyPr>
          <a:lstStyle/>
          <a:p>
            <a:r>
              <a:rPr lang="en-US" sz="4700" b="1" dirty="0" smtClean="0"/>
              <a:t>Background </a:t>
            </a:r>
            <a:r>
              <a:rPr lang="en-US" sz="4700" b="1" dirty="0" smtClean="0"/>
              <a:t>Knowledge</a:t>
            </a:r>
          </a:p>
          <a:p>
            <a:r>
              <a:rPr lang="en-US" sz="3600" dirty="0" smtClean="0"/>
              <a:t>(draw another picture with </a:t>
            </a:r>
            <a:br>
              <a:rPr lang="en-US" sz="3600" dirty="0" smtClean="0"/>
            </a:br>
            <a:r>
              <a:rPr lang="en-US" sz="3600" dirty="0" smtClean="0"/>
              <a:t>idea blurbs and arrows) </a:t>
            </a:r>
            <a:endParaRPr lang="en-US" sz="3600" dirty="0"/>
          </a:p>
        </p:txBody>
      </p:sp>
      <p:sp>
        <p:nvSpPr>
          <p:cNvPr id="4" name="Action Button: Help 3">
            <a:hlinkClick r:id="" action="ppaction://noaction" highlightClick="1"/>
          </p:cNvPr>
          <p:cNvSpPr/>
          <p:nvPr/>
        </p:nvSpPr>
        <p:spPr>
          <a:xfrm>
            <a:off x="2642558" y="367262"/>
            <a:ext cx="3918818" cy="3563916"/>
          </a:xfrm>
          <a:prstGeom prst="actionButtonHelp">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creen Shot 2014-10-06 at 9.14.19 PM.png"/>
          <p:cNvPicPr>
            <a:picLocks noChangeAspect="1"/>
          </p:cNvPicPr>
          <p:nvPr/>
        </p:nvPicPr>
        <p:blipFill>
          <a:blip r:embed="rId2"/>
          <a:stretch>
            <a:fillRect/>
          </a:stretch>
        </p:blipFill>
        <p:spPr>
          <a:xfrm>
            <a:off x="0" y="412945"/>
            <a:ext cx="9144000" cy="6032109"/>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490926" y="3336104"/>
            <a:ext cx="6005118" cy="1470025"/>
          </a:xfrm>
        </p:spPr>
        <p:txBody>
          <a:bodyPr/>
          <a:lstStyle/>
          <a:p>
            <a:r>
              <a:rPr lang="en-US" dirty="0" smtClean="0"/>
              <a:t>“The Teacher Factor”</a:t>
            </a:r>
            <a:endParaRPr lang="en-US" dirty="0"/>
          </a:p>
        </p:txBody>
      </p:sp>
      <p:sp>
        <p:nvSpPr>
          <p:cNvPr id="3" name="Subtitle 2"/>
          <p:cNvSpPr>
            <a:spLocks noGrp="1"/>
          </p:cNvSpPr>
          <p:nvPr>
            <p:ph type="subTitle" idx="1"/>
          </p:nvPr>
        </p:nvSpPr>
        <p:spPr>
          <a:xfrm>
            <a:off x="1854200" y="4957432"/>
            <a:ext cx="5446713" cy="851647"/>
          </a:xfrm>
        </p:spPr>
        <p:txBody>
          <a:bodyPr>
            <a:noAutofit/>
          </a:bodyPr>
          <a:lstStyle/>
          <a:p>
            <a:r>
              <a:rPr lang="en-US" sz="5400" dirty="0" smtClean="0"/>
              <a:t>Knowledge and </a:t>
            </a:r>
          </a:p>
          <a:p>
            <a:r>
              <a:rPr lang="en-US" sz="5400" dirty="0" smtClean="0"/>
              <a:t>B-D-A</a:t>
            </a:r>
            <a:endParaRPr lang="en-US" sz="5400" dirty="0"/>
          </a:p>
        </p:txBody>
      </p:sp>
    </p:spTree>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Before Reading…students need to</a:t>
            </a:r>
            <a:endParaRPr lang="en-US" dirty="0"/>
          </a:p>
        </p:txBody>
      </p:sp>
      <p:sp>
        <p:nvSpPr>
          <p:cNvPr id="3" name="Content Placeholder 2"/>
          <p:cNvSpPr>
            <a:spLocks noGrp="1"/>
          </p:cNvSpPr>
          <p:nvPr>
            <p:ph idx="1"/>
          </p:nvPr>
        </p:nvSpPr>
        <p:spPr>
          <a:xfrm>
            <a:off x="792162" y="1761565"/>
            <a:ext cx="8068332" cy="4658103"/>
          </a:xfrm>
        </p:spPr>
        <p:txBody>
          <a:bodyPr>
            <a:normAutofit fontScale="92500" lnSpcReduction="20000"/>
          </a:bodyPr>
          <a:lstStyle/>
          <a:p>
            <a:r>
              <a:rPr lang="en-US" dirty="0" smtClean="0"/>
              <a:t>The mantra:  “</a:t>
            </a:r>
            <a:r>
              <a:rPr lang="en-US" b="1" dirty="0" smtClean="0"/>
              <a:t>Activate</a:t>
            </a:r>
            <a:r>
              <a:rPr lang="en-US" dirty="0" smtClean="0"/>
              <a:t> </a:t>
            </a:r>
            <a:r>
              <a:rPr lang="en-US" b="1" dirty="0" smtClean="0"/>
              <a:t>prior knowledge </a:t>
            </a:r>
            <a:r>
              <a:rPr lang="en-US" dirty="0" smtClean="0"/>
              <a:t>and </a:t>
            </a:r>
            <a:r>
              <a:rPr lang="en-US" b="1" dirty="0" smtClean="0"/>
              <a:t>set a purpose </a:t>
            </a:r>
            <a:r>
              <a:rPr lang="en-US" dirty="0" smtClean="0"/>
              <a:t>for reading”</a:t>
            </a:r>
          </a:p>
          <a:p>
            <a:r>
              <a:rPr lang="en-US" sz="4000" b="1" dirty="0" smtClean="0"/>
              <a:t>A</a:t>
            </a:r>
            <a:r>
              <a:rPr lang="en-US" b="1" dirty="0" smtClean="0"/>
              <a:t>ctivate prior knowledge </a:t>
            </a:r>
            <a:r>
              <a:rPr lang="en-US" dirty="0" smtClean="0"/>
              <a:t>(schema theory):  </a:t>
            </a:r>
          </a:p>
          <a:p>
            <a:pPr lvl="1"/>
            <a:r>
              <a:rPr lang="en-US" dirty="0" smtClean="0"/>
              <a:t>Call up relevant schema about</a:t>
            </a:r>
          </a:p>
          <a:p>
            <a:pPr lvl="2"/>
            <a:r>
              <a:rPr lang="en-US" dirty="0" smtClean="0"/>
              <a:t>The topic (what I already know?</a:t>
            </a:r>
            <a:r>
              <a:rPr lang="en-US" dirty="0" smtClean="0"/>
              <a:t>)</a:t>
            </a:r>
          </a:p>
          <a:p>
            <a:pPr lvl="3"/>
            <a:r>
              <a:rPr lang="en-US" dirty="0" smtClean="0"/>
              <a:t>NOTE: You may have to BUILD this knowledge first! </a:t>
            </a:r>
            <a:endParaRPr lang="en-US" dirty="0" smtClean="0"/>
          </a:p>
          <a:p>
            <a:pPr lvl="2"/>
            <a:r>
              <a:rPr lang="en-US" dirty="0" smtClean="0"/>
              <a:t>The text (how is this text organized?)</a:t>
            </a:r>
          </a:p>
          <a:p>
            <a:pPr lvl="1"/>
            <a:r>
              <a:rPr lang="en-US" dirty="0" smtClean="0"/>
              <a:t>Use PK to make predictions</a:t>
            </a:r>
          </a:p>
          <a:p>
            <a:r>
              <a:rPr lang="en-US" sz="4000" b="1" dirty="0" smtClean="0"/>
              <a:t>S</a:t>
            </a:r>
            <a:r>
              <a:rPr lang="en-US" b="1" dirty="0" smtClean="0"/>
              <a:t>et a purpose:  </a:t>
            </a:r>
            <a:r>
              <a:rPr lang="en-US" dirty="0" smtClean="0"/>
              <a:t>Motivation, questions, why am I reading</a:t>
            </a:r>
            <a:r>
              <a:rPr lang="en-US" dirty="0" smtClean="0"/>
              <a:t>? How does this connect with the real world? </a:t>
            </a:r>
            <a:endParaRPr lang="en-US" dirty="0" smtClean="0"/>
          </a:p>
        </p:txBody>
      </p:sp>
    </p:spTree>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During Reading…students need to</a:t>
            </a:r>
            <a:endParaRPr lang="en-US" dirty="0"/>
          </a:p>
        </p:txBody>
      </p:sp>
      <p:sp>
        <p:nvSpPr>
          <p:cNvPr id="3" name="Content Placeholder 2"/>
          <p:cNvSpPr>
            <a:spLocks noGrp="1"/>
          </p:cNvSpPr>
          <p:nvPr>
            <p:ph idx="1"/>
          </p:nvPr>
        </p:nvSpPr>
        <p:spPr>
          <a:xfrm>
            <a:off x="539116" y="1761565"/>
            <a:ext cx="7570787" cy="5096435"/>
          </a:xfrm>
        </p:spPr>
        <p:txBody>
          <a:bodyPr>
            <a:normAutofit fontScale="92500" lnSpcReduction="10000"/>
          </a:bodyPr>
          <a:lstStyle/>
          <a:p>
            <a:pPr>
              <a:spcBef>
                <a:spcPts val="0"/>
              </a:spcBef>
            </a:pPr>
            <a:r>
              <a:rPr lang="en-US" sz="3200" b="1" dirty="0" smtClean="0"/>
              <a:t>M</a:t>
            </a:r>
            <a:r>
              <a:rPr lang="en-US" sz="2595" dirty="0" smtClean="0"/>
              <a:t>onitor</a:t>
            </a:r>
          </a:p>
          <a:p>
            <a:pPr>
              <a:spcBef>
                <a:spcPts val="0"/>
              </a:spcBef>
            </a:pPr>
            <a:r>
              <a:rPr lang="en-US" sz="3459" b="1" dirty="0" smtClean="0"/>
              <a:t>M</a:t>
            </a:r>
            <a:r>
              <a:rPr lang="en-US" sz="2595" dirty="0" smtClean="0"/>
              <a:t>ake connections</a:t>
            </a:r>
          </a:p>
          <a:p>
            <a:pPr>
              <a:spcBef>
                <a:spcPts val="0"/>
              </a:spcBef>
            </a:pPr>
            <a:r>
              <a:rPr lang="en-US" sz="3200" b="1" dirty="0" smtClean="0"/>
              <a:t>D</a:t>
            </a:r>
            <a:r>
              <a:rPr lang="en-US" sz="2595" dirty="0" smtClean="0"/>
              <a:t>etermine important concepts</a:t>
            </a:r>
          </a:p>
          <a:p>
            <a:pPr>
              <a:spcBef>
                <a:spcPts val="0"/>
              </a:spcBef>
            </a:pPr>
            <a:r>
              <a:rPr lang="en-US" sz="3200" b="1" dirty="0" smtClean="0"/>
              <a:t>A</a:t>
            </a:r>
            <a:r>
              <a:rPr lang="en-US" sz="2595" dirty="0" smtClean="0"/>
              <a:t>sk questions</a:t>
            </a:r>
          </a:p>
          <a:p>
            <a:pPr>
              <a:spcBef>
                <a:spcPts val="0"/>
              </a:spcBef>
            </a:pPr>
            <a:r>
              <a:rPr lang="en-US" sz="3200" b="1" dirty="0" smtClean="0"/>
              <a:t>A</a:t>
            </a:r>
            <a:r>
              <a:rPr lang="en-US" sz="2595" dirty="0" smtClean="0"/>
              <a:t>nalyze/critique</a:t>
            </a:r>
          </a:p>
          <a:p>
            <a:pPr>
              <a:spcBef>
                <a:spcPts val="0"/>
              </a:spcBef>
            </a:pPr>
            <a:r>
              <a:rPr lang="en-US" sz="3200" b="1" dirty="0" smtClean="0"/>
              <a:t>V</a:t>
            </a:r>
            <a:r>
              <a:rPr lang="en-US" sz="2595" dirty="0" smtClean="0"/>
              <a:t>isualize the text</a:t>
            </a:r>
          </a:p>
          <a:p>
            <a:pPr>
              <a:spcBef>
                <a:spcPts val="0"/>
              </a:spcBef>
            </a:pPr>
            <a:r>
              <a:rPr lang="en-US" sz="3200" b="1" dirty="0" smtClean="0"/>
              <a:t>I</a:t>
            </a:r>
            <a:r>
              <a:rPr lang="en-US" sz="2595" dirty="0" smtClean="0"/>
              <a:t>nfer </a:t>
            </a:r>
          </a:p>
          <a:p>
            <a:pPr>
              <a:spcBef>
                <a:spcPts val="0"/>
              </a:spcBef>
            </a:pPr>
            <a:r>
              <a:rPr lang="en-US" sz="3200" b="1" dirty="0" smtClean="0"/>
              <a:t>S</a:t>
            </a:r>
            <a:r>
              <a:rPr lang="en-US" sz="2595" dirty="0" smtClean="0"/>
              <a:t>ummarize – retell main ideas</a:t>
            </a:r>
          </a:p>
          <a:p>
            <a:pPr>
              <a:spcBef>
                <a:spcPts val="0"/>
              </a:spcBef>
            </a:pPr>
            <a:r>
              <a:rPr lang="en-US" sz="3200" b="1" dirty="0" smtClean="0"/>
              <a:t>S</a:t>
            </a:r>
            <a:r>
              <a:rPr lang="en-US" sz="2595" dirty="0" smtClean="0"/>
              <a:t>ynthesize—pull ideas together and add your original insights </a:t>
            </a:r>
          </a:p>
          <a:p>
            <a:pPr>
              <a:spcBef>
                <a:spcPts val="0"/>
              </a:spcBef>
            </a:pPr>
            <a:r>
              <a:rPr lang="en-US" sz="3200" b="1" dirty="0" smtClean="0"/>
              <a:t>S</a:t>
            </a:r>
            <a:r>
              <a:rPr lang="en-US" sz="2595" dirty="0" smtClean="0"/>
              <a:t>immer/Incubate —take time out to consider/reconsider</a:t>
            </a:r>
          </a:p>
          <a:p>
            <a:endParaRPr lang="en-US" dirty="0" smtClean="0"/>
          </a:p>
        </p:txBody>
      </p:sp>
      <p:sp>
        <p:nvSpPr>
          <p:cNvPr id="4" name="TextBox 3"/>
          <p:cNvSpPr txBox="1"/>
          <p:nvPr/>
        </p:nvSpPr>
        <p:spPr>
          <a:xfrm rot="20759279">
            <a:off x="5740543" y="2707853"/>
            <a:ext cx="2597711" cy="523220"/>
          </a:xfrm>
          <a:prstGeom prst="rect">
            <a:avLst/>
          </a:prstGeom>
          <a:solidFill>
            <a:srgbClr val="C2E8C4"/>
          </a:solidFill>
        </p:spPr>
        <p:txBody>
          <a:bodyPr wrap="none" rtlCol="0">
            <a:spAutoFit/>
          </a:bodyPr>
          <a:lstStyle/>
          <a:p>
            <a:r>
              <a:rPr lang="en-US" sz="2800" b="1" dirty="0" smtClean="0"/>
              <a:t>M&amp;MDAAVISSS</a:t>
            </a:r>
            <a:endParaRPr lang="en-US" sz="2800" b="1" dirty="0"/>
          </a:p>
        </p:txBody>
      </p:sp>
    </p:spTree>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5602" y="40341"/>
            <a:ext cx="8068332" cy="1411941"/>
          </a:xfrm>
        </p:spPr>
        <p:txBody>
          <a:bodyPr/>
          <a:lstStyle/>
          <a:p>
            <a:r>
              <a:rPr lang="en-US" dirty="0" smtClean="0"/>
              <a:t>After Reading … </a:t>
            </a:r>
            <a:r>
              <a:rPr lang="en-US" dirty="0" smtClean="0"/>
              <a:t>learners benefit most when they</a:t>
            </a:r>
            <a:endParaRPr lang="en-US" dirty="0"/>
          </a:p>
        </p:txBody>
      </p:sp>
      <p:sp>
        <p:nvSpPr>
          <p:cNvPr id="3" name="Content Placeholder 2"/>
          <p:cNvSpPr>
            <a:spLocks noGrp="1"/>
          </p:cNvSpPr>
          <p:nvPr>
            <p:ph idx="1"/>
          </p:nvPr>
        </p:nvSpPr>
        <p:spPr>
          <a:xfrm>
            <a:off x="792162" y="2305821"/>
            <a:ext cx="7570787" cy="4289611"/>
          </a:xfrm>
        </p:spPr>
        <p:txBody>
          <a:bodyPr/>
          <a:lstStyle/>
          <a:p>
            <a:r>
              <a:rPr lang="en-US" b="1" dirty="0" smtClean="0"/>
              <a:t>Organize and shape</a:t>
            </a:r>
            <a:r>
              <a:rPr lang="en-US" dirty="0" smtClean="0"/>
              <a:t>:  </a:t>
            </a:r>
            <a:r>
              <a:rPr lang="en-US" b="1" dirty="0" smtClean="0"/>
              <a:t>Transform</a:t>
            </a:r>
            <a:r>
              <a:rPr lang="en-US" dirty="0" smtClean="0"/>
              <a:t> big ideas (how can I show what I </a:t>
            </a:r>
            <a:r>
              <a:rPr lang="en-US" dirty="0" smtClean="0"/>
              <a:t>know and understand how it all fits together in my own words?</a:t>
            </a:r>
            <a:r>
              <a:rPr lang="en-US" dirty="0" smtClean="0"/>
              <a:t>)</a:t>
            </a:r>
          </a:p>
          <a:p>
            <a:r>
              <a:rPr lang="en-US" b="1" dirty="0" smtClean="0"/>
              <a:t>Reflect and revise</a:t>
            </a:r>
          </a:p>
          <a:p>
            <a:r>
              <a:rPr lang="en-US" dirty="0" smtClean="0"/>
              <a:t>(</a:t>
            </a:r>
            <a:r>
              <a:rPr lang="en-US" b="1" dirty="0" smtClean="0"/>
              <a:t>Publish</a:t>
            </a:r>
            <a:r>
              <a:rPr lang="en-US" dirty="0" smtClean="0"/>
              <a:t>—not always necessary, but very authentic and motivating with a real audience)</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5976" y="40341"/>
            <a:ext cx="8658024" cy="1411941"/>
          </a:xfrm>
        </p:spPr>
        <p:txBody>
          <a:bodyPr/>
          <a:lstStyle/>
          <a:p>
            <a:r>
              <a:rPr lang="en-US" dirty="0" smtClean="0"/>
              <a:t>MODELING Before</a:t>
            </a:r>
            <a:r>
              <a:rPr lang="en-US" dirty="0" smtClean="0"/>
              <a:t>-Reading-Activity: Launching a Book</a:t>
            </a:r>
            <a:endParaRPr lang="en-US" dirty="0"/>
          </a:p>
        </p:txBody>
      </p:sp>
      <p:sp>
        <p:nvSpPr>
          <p:cNvPr id="3" name="Content Placeholder 2"/>
          <p:cNvSpPr>
            <a:spLocks noGrp="1"/>
          </p:cNvSpPr>
          <p:nvPr>
            <p:ph idx="1"/>
          </p:nvPr>
        </p:nvSpPr>
        <p:spPr>
          <a:xfrm>
            <a:off x="792162" y="1761565"/>
            <a:ext cx="7811287" cy="4905568"/>
          </a:xfrm>
        </p:spPr>
        <p:txBody>
          <a:bodyPr>
            <a:normAutofit fontScale="77500" lnSpcReduction="20000"/>
          </a:bodyPr>
          <a:lstStyle/>
          <a:p>
            <a:r>
              <a:rPr lang="en-US" dirty="0" smtClean="0"/>
              <a:t>Planning a book launch: Determine </a:t>
            </a:r>
            <a:r>
              <a:rPr lang="en-US" b="1" dirty="0" smtClean="0"/>
              <a:t>main ideas (in the book) </a:t>
            </a:r>
            <a:r>
              <a:rPr lang="en-US" dirty="0" smtClean="0"/>
              <a:t>AND </a:t>
            </a:r>
            <a:r>
              <a:rPr lang="en-US" b="1" dirty="0" smtClean="0"/>
              <a:t>big idea (beyond the book/across books)</a:t>
            </a:r>
          </a:p>
          <a:p>
            <a:r>
              <a:rPr lang="en-US" dirty="0" smtClean="0"/>
              <a:t>The mantra:  “</a:t>
            </a:r>
            <a:r>
              <a:rPr lang="en-US" b="1" dirty="0"/>
              <a:t>A</a:t>
            </a:r>
            <a:r>
              <a:rPr lang="en-US" dirty="0" smtClean="0"/>
              <a:t>ctivate prior knowledge and </a:t>
            </a:r>
            <a:r>
              <a:rPr lang="en-US" b="1" dirty="0"/>
              <a:t>S</a:t>
            </a:r>
            <a:r>
              <a:rPr lang="en-US" dirty="0" smtClean="0"/>
              <a:t>et a purpose for reading”</a:t>
            </a:r>
          </a:p>
          <a:p>
            <a:r>
              <a:rPr lang="en-US" sz="4000" b="1" dirty="0" smtClean="0"/>
              <a:t>A</a:t>
            </a:r>
            <a:r>
              <a:rPr lang="en-US" dirty="0" smtClean="0"/>
              <a:t>ctivating prior knowledge (schema theory):  </a:t>
            </a:r>
          </a:p>
          <a:p>
            <a:pPr lvl="1"/>
            <a:r>
              <a:rPr lang="en-US" dirty="0" smtClean="0"/>
              <a:t>Call up relevant schema about</a:t>
            </a:r>
          </a:p>
          <a:p>
            <a:pPr lvl="2"/>
            <a:r>
              <a:rPr lang="en-US" dirty="0" smtClean="0"/>
              <a:t>The topic (what I already know?)</a:t>
            </a:r>
          </a:p>
          <a:p>
            <a:pPr lvl="2"/>
            <a:r>
              <a:rPr lang="en-US" dirty="0" smtClean="0"/>
              <a:t>The text (how is this text organized?)</a:t>
            </a:r>
          </a:p>
          <a:p>
            <a:pPr lvl="1"/>
            <a:r>
              <a:rPr lang="en-US" dirty="0" smtClean="0"/>
              <a:t>Use PK to make predictions</a:t>
            </a:r>
          </a:p>
          <a:p>
            <a:r>
              <a:rPr lang="en-US" sz="4000" b="1" dirty="0" smtClean="0"/>
              <a:t>S</a:t>
            </a:r>
            <a:r>
              <a:rPr lang="en-US" dirty="0" smtClean="0"/>
              <a:t>et a purpose:  Motivation, questions, why am I reading</a:t>
            </a:r>
            <a:r>
              <a:rPr lang="en-US" dirty="0" smtClean="0"/>
              <a:t>?  (keep this in mind; maybe explicit first &gt; maybe wait for discussion later) </a:t>
            </a:r>
            <a:endParaRPr lang="en-US" dirty="0" smtClean="0"/>
          </a:p>
        </p:txBody>
      </p:sp>
    </p:spTree>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p:txBody>
          <a:bodyPr/>
          <a:lstStyle/>
          <a:p>
            <a:r>
              <a:rPr lang="en-US" dirty="0" smtClean="0"/>
              <a:t>Main Idea vs. Big Idea</a:t>
            </a:r>
          </a:p>
        </p:txBody>
      </p:sp>
      <p:sp>
        <p:nvSpPr>
          <p:cNvPr id="48132" name="Content Placeholder 2"/>
          <p:cNvSpPr>
            <a:spLocks noGrp="1"/>
          </p:cNvSpPr>
          <p:nvPr>
            <p:ph idx="1"/>
          </p:nvPr>
        </p:nvSpPr>
        <p:spPr>
          <a:xfrm>
            <a:off x="375178" y="1558758"/>
            <a:ext cx="8645525" cy="5024922"/>
          </a:xfrm>
        </p:spPr>
        <p:txBody>
          <a:bodyPr>
            <a:normAutofit lnSpcReduction="10000"/>
          </a:bodyPr>
          <a:lstStyle/>
          <a:p>
            <a:r>
              <a:rPr lang="en-US" sz="2400" b="1" i="1" dirty="0" smtClean="0"/>
              <a:t>Main Ideas</a:t>
            </a:r>
            <a:r>
              <a:rPr lang="en-US" sz="2400" dirty="0" smtClean="0"/>
              <a:t>: </a:t>
            </a:r>
            <a:r>
              <a:rPr lang="en-US" sz="2400" b="1" dirty="0" smtClean="0"/>
              <a:t>(In the Book) </a:t>
            </a:r>
          </a:p>
          <a:p>
            <a:pPr lvl="1"/>
            <a:r>
              <a:rPr lang="en-US" sz="2000" dirty="0" smtClean="0"/>
              <a:t>The Exxon Valdez oil spill was one of  the worst in US history – many animals killed </a:t>
            </a:r>
          </a:p>
          <a:p>
            <a:pPr lvl="1"/>
            <a:r>
              <a:rPr lang="en-US" sz="2000" dirty="0" smtClean="0"/>
              <a:t>Causes of oil spills </a:t>
            </a:r>
            <a:r>
              <a:rPr lang="is-IS" sz="2000" dirty="0" smtClean="0"/>
              <a:t>…</a:t>
            </a:r>
            <a:endParaRPr lang="en-US" sz="2000" dirty="0" smtClean="0"/>
          </a:p>
          <a:p>
            <a:pPr lvl="1"/>
            <a:r>
              <a:rPr lang="en-US" sz="2000" dirty="0" smtClean="0"/>
              <a:t>Steps in cleaning up oil spills </a:t>
            </a:r>
            <a:r>
              <a:rPr lang="is-IS" sz="2000" dirty="0" smtClean="0"/>
              <a:t>….</a:t>
            </a:r>
            <a:endParaRPr lang="en-US" sz="2000" dirty="0" smtClean="0"/>
          </a:p>
          <a:p>
            <a:pPr lvl="1"/>
            <a:r>
              <a:rPr lang="en-US" sz="2000" dirty="0" smtClean="0"/>
              <a:t>Ways to help prevent oil spills </a:t>
            </a:r>
            <a:r>
              <a:rPr lang="is-IS" sz="2000" dirty="0" smtClean="0"/>
              <a:t>…</a:t>
            </a:r>
          </a:p>
          <a:p>
            <a:pPr lvl="1"/>
            <a:r>
              <a:rPr lang="is-IS" sz="2000" dirty="0" smtClean="0"/>
              <a:t>Example of how to turn knowledge into action (letters to senator)! </a:t>
            </a:r>
            <a:endParaRPr lang="en-US" sz="2000" dirty="0" smtClean="0"/>
          </a:p>
          <a:p>
            <a:r>
              <a:rPr lang="en-US" sz="2400" b="1" i="1" dirty="0" smtClean="0"/>
              <a:t>Big Idea: </a:t>
            </a:r>
            <a:r>
              <a:rPr lang="en-US" sz="2400" b="1" dirty="0" smtClean="0"/>
              <a:t>(Beyond the book) </a:t>
            </a:r>
            <a:br>
              <a:rPr lang="en-US" sz="2400" b="1" dirty="0" smtClean="0"/>
            </a:br>
            <a:r>
              <a:rPr lang="en-US" sz="2400" dirty="0" smtClean="0"/>
              <a:t>Human activity greatly impacts </a:t>
            </a:r>
            <a:br>
              <a:rPr lang="en-US" sz="2400" dirty="0" smtClean="0"/>
            </a:br>
            <a:r>
              <a:rPr lang="en-US" sz="2400" dirty="0" smtClean="0">
                <a:solidFill>
                  <a:srgbClr val="000000"/>
                </a:solidFill>
              </a:rPr>
              <a:t>animals and the environment </a:t>
            </a:r>
            <a:endParaRPr lang="en-US" sz="2400" dirty="0">
              <a:solidFill>
                <a:srgbClr val="000000"/>
              </a:solidFill>
            </a:endParaRPr>
          </a:p>
          <a:p>
            <a:pPr lvl="1"/>
            <a:r>
              <a:rPr lang="en-US" sz="2000" dirty="0" smtClean="0">
                <a:solidFill>
                  <a:srgbClr val="000000"/>
                </a:solidFill>
              </a:rPr>
              <a:t>How do humans change </a:t>
            </a:r>
            <a:br>
              <a:rPr lang="en-US" sz="2000" dirty="0" smtClean="0">
                <a:solidFill>
                  <a:srgbClr val="000000"/>
                </a:solidFill>
              </a:rPr>
            </a:br>
            <a:r>
              <a:rPr lang="en-US" sz="2000" dirty="0" smtClean="0">
                <a:solidFill>
                  <a:srgbClr val="000000"/>
                </a:solidFill>
              </a:rPr>
              <a:t>the planet? </a:t>
            </a:r>
          </a:p>
          <a:p>
            <a:pPr lvl="1"/>
            <a:r>
              <a:rPr lang="en-US" sz="2000" dirty="0" smtClean="0">
                <a:solidFill>
                  <a:srgbClr val="000000"/>
                </a:solidFill>
              </a:rPr>
              <a:t>NGSS (science) and CCSS (ELA)</a:t>
            </a:r>
          </a:p>
        </p:txBody>
      </p:sp>
      <p:pic>
        <p:nvPicPr>
          <p:cNvPr id="5" name="Picture 4" descr="IMG_6902.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30071" y="4184451"/>
            <a:ext cx="3333192" cy="2499894"/>
          </a:xfrm>
          <a:prstGeom prst="rect">
            <a:avLst/>
          </a:prstGeom>
        </p:spPr>
      </p:pic>
    </p:spTree>
    <p:extLst>
      <p:ext uri="{BB962C8B-B14F-4D97-AF65-F5344CB8AC3E}">
        <p14:creationId xmlns:p14="http://schemas.microsoft.com/office/powerpoint/2010/main" val="359069116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accel="50000" decel="50000" fill="hold" grpId="0" nodeType="clickEffect">
                                  <p:stCondLst>
                                    <p:cond delay="0"/>
                                  </p:stCondLst>
                                  <p:childTnLst>
                                    <p:set>
                                      <p:cBhvr>
                                        <p:cTn id="6" dur="1" fill="hold">
                                          <p:stCondLst>
                                            <p:cond delay="0"/>
                                          </p:stCondLst>
                                        </p:cTn>
                                        <p:tgtEl>
                                          <p:spTgt spid="48132">
                                            <p:txEl>
                                              <p:pRg st="0" end="0"/>
                                            </p:txEl>
                                          </p:spTgt>
                                        </p:tgtEl>
                                        <p:attrNameLst>
                                          <p:attrName>style.visibility</p:attrName>
                                        </p:attrNameLst>
                                      </p:cBhvr>
                                      <p:to>
                                        <p:strVal val="visible"/>
                                      </p:to>
                                    </p:set>
                                    <p:anim calcmode="lin" valueType="num">
                                      <p:cBhvr additive="base">
                                        <p:cTn id="7" dur="1000" fill="hold"/>
                                        <p:tgtEl>
                                          <p:spTgt spid="48132">
                                            <p:txEl>
                                              <p:pRg st="0" end="0"/>
                                            </p:txEl>
                                          </p:spTgt>
                                        </p:tgtEl>
                                        <p:attrNameLst>
                                          <p:attrName>ppt_x</p:attrName>
                                        </p:attrNameLst>
                                      </p:cBhvr>
                                      <p:tavLst>
                                        <p:tav tm="0">
                                          <p:val>
                                            <p:strVal val="1+#ppt_w/2"/>
                                          </p:val>
                                        </p:tav>
                                        <p:tav tm="100000">
                                          <p:val>
                                            <p:strVal val="#ppt_x"/>
                                          </p:val>
                                        </p:tav>
                                      </p:tavLst>
                                    </p:anim>
                                    <p:anim calcmode="lin" valueType="num">
                                      <p:cBhvr additive="base">
                                        <p:cTn id="8" dur="1000" fill="hold"/>
                                        <p:tgtEl>
                                          <p:spTgt spid="48132">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2" accel="50000" decel="50000" fill="hold" grpId="0" nodeType="withEffect">
                                  <p:stCondLst>
                                    <p:cond delay="0"/>
                                  </p:stCondLst>
                                  <p:childTnLst>
                                    <p:set>
                                      <p:cBhvr>
                                        <p:cTn id="10" dur="1" fill="hold">
                                          <p:stCondLst>
                                            <p:cond delay="0"/>
                                          </p:stCondLst>
                                        </p:cTn>
                                        <p:tgtEl>
                                          <p:spTgt spid="48132">
                                            <p:txEl>
                                              <p:pRg st="1" end="1"/>
                                            </p:txEl>
                                          </p:spTgt>
                                        </p:tgtEl>
                                        <p:attrNameLst>
                                          <p:attrName>style.visibility</p:attrName>
                                        </p:attrNameLst>
                                      </p:cBhvr>
                                      <p:to>
                                        <p:strVal val="visible"/>
                                      </p:to>
                                    </p:set>
                                    <p:anim calcmode="lin" valueType="num">
                                      <p:cBhvr additive="base">
                                        <p:cTn id="11" dur="1000" fill="hold"/>
                                        <p:tgtEl>
                                          <p:spTgt spid="48132">
                                            <p:txEl>
                                              <p:pRg st="1" end="1"/>
                                            </p:txEl>
                                          </p:spTgt>
                                        </p:tgtEl>
                                        <p:attrNameLst>
                                          <p:attrName>ppt_x</p:attrName>
                                        </p:attrNameLst>
                                      </p:cBhvr>
                                      <p:tavLst>
                                        <p:tav tm="0">
                                          <p:val>
                                            <p:strVal val="1+#ppt_w/2"/>
                                          </p:val>
                                        </p:tav>
                                        <p:tav tm="100000">
                                          <p:val>
                                            <p:strVal val="#ppt_x"/>
                                          </p:val>
                                        </p:tav>
                                      </p:tavLst>
                                    </p:anim>
                                    <p:anim calcmode="lin" valueType="num">
                                      <p:cBhvr additive="base">
                                        <p:cTn id="12" dur="1000" fill="hold"/>
                                        <p:tgtEl>
                                          <p:spTgt spid="48132">
                                            <p:txEl>
                                              <p:pRg st="1" end="1"/>
                                            </p:txEl>
                                          </p:spTgt>
                                        </p:tgtEl>
                                        <p:attrNameLst>
                                          <p:attrName>ppt_y</p:attrName>
                                        </p:attrNameLst>
                                      </p:cBhvr>
                                      <p:tavLst>
                                        <p:tav tm="0">
                                          <p:val>
                                            <p:strVal val="#ppt_y"/>
                                          </p:val>
                                        </p:tav>
                                        <p:tav tm="100000">
                                          <p:val>
                                            <p:strVal val="#ppt_y"/>
                                          </p:val>
                                        </p:tav>
                                      </p:tavLst>
                                    </p:anim>
                                  </p:childTnLst>
                                </p:cTn>
                              </p:par>
                              <p:par>
                                <p:cTn id="13" presetID="2" presetClass="entr" presetSubtype="2" accel="50000" decel="50000" fill="hold" grpId="0" nodeType="withEffect">
                                  <p:stCondLst>
                                    <p:cond delay="0"/>
                                  </p:stCondLst>
                                  <p:childTnLst>
                                    <p:set>
                                      <p:cBhvr>
                                        <p:cTn id="14" dur="1" fill="hold">
                                          <p:stCondLst>
                                            <p:cond delay="0"/>
                                          </p:stCondLst>
                                        </p:cTn>
                                        <p:tgtEl>
                                          <p:spTgt spid="48132">
                                            <p:txEl>
                                              <p:pRg st="2" end="2"/>
                                            </p:txEl>
                                          </p:spTgt>
                                        </p:tgtEl>
                                        <p:attrNameLst>
                                          <p:attrName>style.visibility</p:attrName>
                                        </p:attrNameLst>
                                      </p:cBhvr>
                                      <p:to>
                                        <p:strVal val="visible"/>
                                      </p:to>
                                    </p:set>
                                    <p:anim calcmode="lin" valueType="num">
                                      <p:cBhvr additive="base">
                                        <p:cTn id="15" dur="1000" fill="hold"/>
                                        <p:tgtEl>
                                          <p:spTgt spid="48132">
                                            <p:txEl>
                                              <p:pRg st="2" end="2"/>
                                            </p:txEl>
                                          </p:spTgt>
                                        </p:tgtEl>
                                        <p:attrNameLst>
                                          <p:attrName>ppt_x</p:attrName>
                                        </p:attrNameLst>
                                      </p:cBhvr>
                                      <p:tavLst>
                                        <p:tav tm="0">
                                          <p:val>
                                            <p:strVal val="1+#ppt_w/2"/>
                                          </p:val>
                                        </p:tav>
                                        <p:tav tm="100000">
                                          <p:val>
                                            <p:strVal val="#ppt_x"/>
                                          </p:val>
                                        </p:tav>
                                      </p:tavLst>
                                    </p:anim>
                                    <p:anim calcmode="lin" valueType="num">
                                      <p:cBhvr additive="base">
                                        <p:cTn id="16" dur="1000" fill="hold"/>
                                        <p:tgtEl>
                                          <p:spTgt spid="48132">
                                            <p:txEl>
                                              <p:pRg st="2" end="2"/>
                                            </p:txEl>
                                          </p:spTgt>
                                        </p:tgtEl>
                                        <p:attrNameLst>
                                          <p:attrName>ppt_y</p:attrName>
                                        </p:attrNameLst>
                                      </p:cBhvr>
                                      <p:tavLst>
                                        <p:tav tm="0">
                                          <p:val>
                                            <p:strVal val="#ppt_y"/>
                                          </p:val>
                                        </p:tav>
                                        <p:tav tm="100000">
                                          <p:val>
                                            <p:strVal val="#ppt_y"/>
                                          </p:val>
                                        </p:tav>
                                      </p:tavLst>
                                    </p:anim>
                                  </p:childTnLst>
                                </p:cTn>
                              </p:par>
                              <p:par>
                                <p:cTn id="17" presetID="2" presetClass="entr" presetSubtype="2" accel="50000" decel="50000" fill="hold" grpId="0" nodeType="withEffect">
                                  <p:stCondLst>
                                    <p:cond delay="0"/>
                                  </p:stCondLst>
                                  <p:childTnLst>
                                    <p:set>
                                      <p:cBhvr>
                                        <p:cTn id="18" dur="1" fill="hold">
                                          <p:stCondLst>
                                            <p:cond delay="0"/>
                                          </p:stCondLst>
                                        </p:cTn>
                                        <p:tgtEl>
                                          <p:spTgt spid="48132">
                                            <p:txEl>
                                              <p:pRg st="3" end="3"/>
                                            </p:txEl>
                                          </p:spTgt>
                                        </p:tgtEl>
                                        <p:attrNameLst>
                                          <p:attrName>style.visibility</p:attrName>
                                        </p:attrNameLst>
                                      </p:cBhvr>
                                      <p:to>
                                        <p:strVal val="visible"/>
                                      </p:to>
                                    </p:set>
                                    <p:anim calcmode="lin" valueType="num">
                                      <p:cBhvr additive="base">
                                        <p:cTn id="19" dur="1000" fill="hold"/>
                                        <p:tgtEl>
                                          <p:spTgt spid="48132">
                                            <p:txEl>
                                              <p:pRg st="3" end="3"/>
                                            </p:txEl>
                                          </p:spTgt>
                                        </p:tgtEl>
                                        <p:attrNameLst>
                                          <p:attrName>ppt_x</p:attrName>
                                        </p:attrNameLst>
                                      </p:cBhvr>
                                      <p:tavLst>
                                        <p:tav tm="0">
                                          <p:val>
                                            <p:strVal val="1+#ppt_w/2"/>
                                          </p:val>
                                        </p:tav>
                                        <p:tav tm="100000">
                                          <p:val>
                                            <p:strVal val="#ppt_x"/>
                                          </p:val>
                                        </p:tav>
                                      </p:tavLst>
                                    </p:anim>
                                    <p:anim calcmode="lin" valueType="num">
                                      <p:cBhvr additive="base">
                                        <p:cTn id="20" dur="1000" fill="hold"/>
                                        <p:tgtEl>
                                          <p:spTgt spid="48132">
                                            <p:txEl>
                                              <p:pRg st="3" end="3"/>
                                            </p:txEl>
                                          </p:spTgt>
                                        </p:tgtEl>
                                        <p:attrNameLst>
                                          <p:attrName>ppt_y</p:attrName>
                                        </p:attrNameLst>
                                      </p:cBhvr>
                                      <p:tavLst>
                                        <p:tav tm="0">
                                          <p:val>
                                            <p:strVal val="#ppt_y"/>
                                          </p:val>
                                        </p:tav>
                                        <p:tav tm="100000">
                                          <p:val>
                                            <p:strVal val="#ppt_y"/>
                                          </p:val>
                                        </p:tav>
                                      </p:tavLst>
                                    </p:anim>
                                  </p:childTnLst>
                                </p:cTn>
                              </p:par>
                              <p:par>
                                <p:cTn id="21" presetID="2" presetClass="entr" presetSubtype="2" accel="50000" decel="50000" fill="hold" grpId="0" nodeType="withEffect">
                                  <p:stCondLst>
                                    <p:cond delay="0"/>
                                  </p:stCondLst>
                                  <p:childTnLst>
                                    <p:set>
                                      <p:cBhvr>
                                        <p:cTn id="22" dur="1" fill="hold">
                                          <p:stCondLst>
                                            <p:cond delay="0"/>
                                          </p:stCondLst>
                                        </p:cTn>
                                        <p:tgtEl>
                                          <p:spTgt spid="48132">
                                            <p:txEl>
                                              <p:pRg st="4" end="4"/>
                                            </p:txEl>
                                          </p:spTgt>
                                        </p:tgtEl>
                                        <p:attrNameLst>
                                          <p:attrName>style.visibility</p:attrName>
                                        </p:attrNameLst>
                                      </p:cBhvr>
                                      <p:to>
                                        <p:strVal val="visible"/>
                                      </p:to>
                                    </p:set>
                                    <p:anim calcmode="lin" valueType="num">
                                      <p:cBhvr additive="base">
                                        <p:cTn id="23" dur="1000" fill="hold"/>
                                        <p:tgtEl>
                                          <p:spTgt spid="48132">
                                            <p:txEl>
                                              <p:pRg st="4" end="4"/>
                                            </p:txEl>
                                          </p:spTgt>
                                        </p:tgtEl>
                                        <p:attrNameLst>
                                          <p:attrName>ppt_x</p:attrName>
                                        </p:attrNameLst>
                                      </p:cBhvr>
                                      <p:tavLst>
                                        <p:tav tm="0">
                                          <p:val>
                                            <p:strVal val="1+#ppt_w/2"/>
                                          </p:val>
                                        </p:tav>
                                        <p:tav tm="100000">
                                          <p:val>
                                            <p:strVal val="#ppt_x"/>
                                          </p:val>
                                        </p:tav>
                                      </p:tavLst>
                                    </p:anim>
                                    <p:anim calcmode="lin" valueType="num">
                                      <p:cBhvr additive="base">
                                        <p:cTn id="24" dur="1000" fill="hold"/>
                                        <p:tgtEl>
                                          <p:spTgt spid="48132">
                                            <p:txEl>
                                              <p:pRg st="4" end="4"/>
                                            </p:txEl>
                                          </p:spTgt>
                                        </p:tgtEl>
                                        <p:attrNameLst>
                                          <p:attrName>ppt_y</p:attrName>
                                        </p:attrNameLst>
                                      </p:cBhvr>
                                      <p:tavLst>
                                        <p:tav tm="0">
                                          <p:val>
                                            <p:strVal val="#ppt_y"/>
                                          </p:val>
                                        </p:tav>
                                        <p:tav tm="100000">
                                          <p:val>
                                            <p:strVal val="#ppt_y"/>
                                          </p:val>
                                        </p:tav>
                                      </p:tavLst>
                                    </p:anim>
                                  </p:childTnLst>
                                </p:cTn>
                              </p:par>
                              <p:par>
                                <p:cTn id="25" presetID="2" presetClass="entr" presetSubtype="2" accel="50000" decel="50000" fill="hold" grpId="0" nodeType="withEffect">
                                  <p:stCondLst>
                                    <p:cond delay="0"/>
                                  </p:stCondLst>
                                  <p:childTnLst>
                                    <p:set>
                                      <p:cBhvr>
                                        <p:cTn id="26" dur="1" fill="hold">
                                          <p:stCondLst>
                                            <p:cond delay="0"/>
                                          </p:stCondLst>
                                        </p:cTn>
                                        <p:tgtEl>
                                          <p:spTgt spid="48132">
                                            <p:txEl>
                                              <p:pRg st="5" end="5"/>
                                            </p:txEl>
                                          </p:spTgt>
                                        </p:tgtEl>
                                        <p:attrNameLst>
                                          <p:attrName>style.visibility</p:attrName>
                                        </p:attrNameLst>
                                      </p:cBhvr>
                                      <p:to>
                                        <p:strVal val="visible"/>
                                      </p:to>
                                    </p:set>
                                    <p:anim calcmode="lin" valueType="num">
                                      <p:cBhvr additive="base">
                                        <p:cTn id="27" dur="1000" fill="hold"/>
                                        <p:tgtEl>
                                          <p:spTgt spid="48132">
                                            <p:txEl>
                                              <p:pRg st="5" end="5"/>
                                            </p:txEl>
                                          </p:spTgt>
                                        </p:tgtEl>
                                        <p:attrNameLst>
                                          <p:attrName>ppt_x</p:attrName>
                                        </p:attrNameLst>
                                      </p:cBhvr>
                                      <p:tavLst>
                                        <p:tav tm="0">
                                          <p:val>
                                            <p:strVal val="1+#ppt_w/2"/>
                                          </p:val>
                                        </p:tav>
                                        <p:tav tm="100000">
                                          <p:val>
                                            <p:strVal val="#ppt_x"/>
                                          </p:val>
                                        </p:tav>
                                      </p:tavLst>
                                    </p:anim>
                                    <p:anim calcmode="lin" valueType="num">
                                      <p:cBhvr additive="base">
                                        <p:cTn id="28" dur="1000" fill="hold"/>
                                        <p:tgtEl>
                                          <p:spTgt spid="48132">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2" accel="50000" decel="50000" fill="hold" grpId="0" nodeType="clickEffect">
                                  <p:stCondLst>
                                    <p:cond delay="0"/>
                                  </p:stCondLst>
                                  <p:childTnLst>
                                    <p:set>
                                      <p:cBhvr>
                                        <p:cTn id="32" dur="1" fill="hold">
                                          <p:stCondLst>
                                            <p:cond delay="0"/>
                                          </p:stCondLst>
                                        </p:cTn>
                                        <p:tgtEl>
                                          <p:spTgt spid="48132">
                                            <p:txEl>
                                              <p:pRg st="6" end="6"/>
                                            </p:txEl>
                                          </p:spTgt>
                                        </p:tgtEl>
                                        <p:attrNameLst>
                                          <p:attrName>style.visibility</p:attrName>
                                        </p:attrNameLst>
                                      </p:cBhvr>
                                      <p:to>
                                        <p:strVal val="visible"/>
                                      </p:to>
                                    </p:set>
                                    <p:anim calcmode="lin" valueType="num">
                                      <p:cBhvr additive="base">
                                        <p:cTn id="33" dur="1000" fill="hold"/>
                                        <p:tgtEl>
                                          <p:spTgt spid="48132">
                                            <p:txEl>
                                              <p:pRg st="6" end="6"/>
                                            </p:txEl>
                                          </p:spTgt>
                                        </p:tgtEl>
                                        <p:attrNameLst>
                                          <p:attrName>ppt_x</p:attrName>
                                        </p:attrNameLst>
                                      </p:cBhvr>
                                      <p:tavLst>
                                        <p:tav tm="0">
                                          <p:val>
                                            <p:strVal val="1+#ppt_w/2"/>
                                          </p:val>
                                        </p:tav>
                                        <p:tav tm="100000">
                                          <p:val>
                                            <p:strVal val="#ppt_x"/>
                                          </p:val>
                                        </p:tav>
                                      </p:tavLst>
                                    </p:anim>
                                    <p:anim calcmode="lin" valueType="num">
                                      <p:cBhvr additive="base">
                                        <p:cTn id="34" dur="1000" fill="hold"/>
                                        <p:tgtEl>
                                          <p:spTgt spid="48132">
                                            <p:txEl>
                                              <p:pRg st="6" end="6"/>
                                            </p:txEl>
                                          </p:spTgt>
                                        </p:tgtEl>
                                        <p:attrNameLst>
                                          <p:attrName>ppt_y</p:attrName>
                                        </p:attrNameLst>
                                      </p:cBhvr>
                                      <p:tavLst>
                                        <p:tav tm="0">
                                          <p:val>
                                            <p:strVal val="#ppt_y"/>
                                          </p:val>
                                        </p:tav>
                                        <p:tav tm="100000">
                                          <p:val>
                                            <p:strVal val="#ppt_y"/>
                                          </p:val>
                                        </p:tav>
                                      </p:tavLst>
                                    </p:anim>
                                  </p:childTnLst>
                                </p:cTn>
                              </p:par>
                              <p:par>
                                <p:cTn id="35" presetID="2" presetClass="entr" presetSubtype="2" accel="50000" decel="50000" fill="hold" grpId="0" nodeType="withEffect">
                                  <p:stCondLst>
                                    <p:cond delay="0"/>
                                  </p:stCondLst>
                                  <p:childTnLst>
                                    <p:set>
                                      <p:cBhvr>
                                        <p:cTn id="36" dur="1" fill="hold">
                                          <p:stCondLst>
                                            <p:cond delay="0"/>
                                          </p:stCondLst>
                                        </p:cTn>
                                        <p:tgtEl>
                                          <p:spTgt spid="48132">
                                            <p:txEl>
                                              <p:pRg st="7" end="7"/>
                                            </p:txEl>
                                          </p:spTgt>
                                        </p:tgtEl>
                                        <p:attrNameLst>
                                          <p:attrName>style.visibility</p:attrName>
                                        </p:attrNameLst>
                                      </p:cBhvr>
                                      <p:to>
                                        <p:strVal val="visible"/>
                                      </p:to>
                                    </p:set>
                                    <p:anim calcmode="lin" valueType="num">
                                      <p:cBhvr additive="base">
                                        <p:cTn id="37" dur="1000" fill="hold"/>
                                        <p:tgtEl>
                                          <p:spTgt spid="48132">
                                            <p:txEl>
                                              <p:pRg st="7" end="7"/>
                                            </p:txEl>
                                          </p:spTgt>
                                        </p:tgtEl>
                                        <p:attrNameLst>
                                          <p:attrName>ppt_x</p:attrName>
                                        </p:attrNameLst>
                                      </p:cBhvr>
                                      <p:tavLst>
                                        <p:tav tm="0">
                                          <p:val>
                                            <p:strVal val="1+#ppt_w/2"/>
                                          </p:val>
                                        </p:tav>
                                        <p:tav tm="100000">
                                          <p:val>
                                            <p:strVal val="#ppt_x"/>
                                          </p:val>
                                        </p:tav>
                                      </p:tavLst>
                                    </p:anim>
                                    <p:anim calcmode="lin" valueType="num">
                                      <p:cBhvr additive="base">
                                        <p:cTn id="38" dur="1000" fill="hold"/>
                                        <p:tgtEl>
                                          <p:spTgt spid="48132">
                                            <p:txEl>
                                              <p:pRg st="7" end="7"/>
                                            </p:txEl>
                                          </p:spTgt>
                                        </p:tgtEl>
                                        <p:attrNameLst>
                                          <p:attrName>ppt_y</p:attrName>
                                        </p:attrNameLst>
                                      </p:cBhvr>
                                      <p:tavLst>
                                        <p:tav tm="0">
                                          <p:val>
                                            <p:strVal val="#ppt_y"/>
                                          </p:val>
                                        </p:tav>
                                        <p:tav tm="100000">
                                          <p:val>
                                            <p:strVal val="#ppt_y"/>
                                          </p:val>
                                        </p:tav>
                                      </p:tavLst>
                                    </p:anim>
                                  </p:childTnLst>
                                </p:cTn>
                              </p:par>
                              <p:par>
                                <p:cTn id="39" presetID="2" presetClass="entr" presetSubtype="2" accel="50000" decel="50000" fill="hold" grpId="0" nodeType="withEffect">
                                  <p:stCondLst>
                                    <p:cond delay="0"/>
                                  </p:stCondLst>
                                  <p:childTnLst>
                                    <p:set>
                                      <p:cBhvr>
                                        <p:cTn id="40" dur="1" fill="hold">
                                          <p:stCondLst>
                                            <p:cond delay="0"/>
                                          </p:stCondLst>
                                        </p:cTn>
                                        <p:tgtEl>
                                          <p:spTgt spid="48132">
                                            <p:txEl>
                                              <p:pRg st="8" end="8"/>
                                            </p:txEl>
                                          </p:spTgt>
                                        </p:tgtEl>
                                        <p:attrNameLst>
                                          <p:attrName>style.visibility</p:attrName>
                                        </p:attrNameLst>
                                      </p:cBhvr>
                                      <p:to>
                                        <p:strVal val="visible"/>
                                      </p:to>
                                    </p:set>
                                    <p:anim calcmode="lin" valueType="num">
                                      <p:cBhvr additive="base">
                                        <p:cTn id="41" dur="1000" fill="hold"/>
                                        <p:tgtEl>
                                          <p:spTgt spid="48132">
                                            <p:txEl>
                                              <p:pRg st="8" end="8"/>
                                            </p:txEl>
                                          </p:spTgt>
                                        </p:tgtEl>
                                        <p:attrNameLst>
                                          <p:attrName>ppt_x</p:attrName>
                                        </p:attrNameLst>
                                      </p:cBhvr>
                                      <p:tavLst>
                                        <p:tav tm="0">
                                          <p:val>
                                            <p:strVal val="1+#ppt_w/2"/>
                                          </p:val>
                                        </p:tav>
                                        <p:tav tm="100000">
                                          <p:val>
                                            <p:strVal val="#ppt_x"/>
                                          </p:val>
                                        </p:tav>
                                      </p:tavLst>
                                    </p:anim>
                                    <p:anim calcmode="lin" valueType="num">
                                      <p:cBhvr additive="base">
                                        <p:cTn id="42" dur="1000" fill="hold"/>
                                        <p:tgtEl>
                                          <p:spTgt spid="48132">
                                            <p:txEl>
                                              <p:pRg st="8" end="8"/>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2"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IMG_6902.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56528"/>
            <a:ext cx="3333192" cy="2499894"/>
          </a:xfrm>
          <a:prstGeom prst="rect">
            <a:avLst/>
          </a:prstGeom>
        </p:spPr>
      </p:pic>
      <p:sp>
        <p:nvSpPr>
          <p:cNvPr id="8" name="Title 1"/>
          <p:cNvSpPr>
            <a:spLocks noGrp="1"/>
          </p:cNvSpPr>
          <p:nvPr>
            <p:ph type="title"/>
          </p:nvPr>
        </p:nvSpPr>
        <p:spPr>
          <a:xfrm>
            <a:off x="792162" y="40341"/>
            <a:ext cx="7570787" cy="1411941"/>
          </a:xfrm>
        </p:spPr>
        <p:txBody>
          <a:bodyPr/>
          <a:lstStyle/>
          <a:p>
            <a:r>
              <a:rPr lang="en-US" sz="4000" b="1" dirty="0" smtClean="0"/>
              <a:t>Text Sets to Extend, Connect, &amp; </a:t>
            </a:r>
            <a:r>
              <a:rPr lang="en-US" sz="4000" b="1" dirty="0" smtClean="0">
                <a:solidFill>
                  <a:srgbClr val="FF0000"/>
                </a:solidFill>
              </a:rPr>
              <a:t>Engage</a:t>
            </a:r>
            <a:r>
              <a:rPr lang="en-US" sz="4000" b="1" dirty="0" smtClean="0"/>
              <a:t> Readers with Big Ideas </a:t>
            </a:r>
          </a:p>
        </p:txBody>
      </p:sp>
      <p:pic>
        <p:nvPicPr>
          <p:cNvPr id="7" name="Picture 6" descr="Screen Shot 2016-09-14 at 3.28.42 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49252" y="1604210"/>
            <a:ext cx="2856432" cy="3632868"/>
          </a:xfrm>
          <a:prstGeom prst="rect">
            <a:avLst/>
          </a:prstGeom>
        </p:spPr>
      </p:pic>
      <p:pic>
        <p:nvPicPr>
          <p:cNvPr id="9" name="Picture 8" descr="Screen Shot 2016-09-14 at 3.31.20 PM.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35405" y="2994527"/>
            <a:ext cx="2662599" cy="3632868"/>
          </a:xfrm>
          <a:prstGeom prst="rect">
            <a:avLst/>
          </a:prstGeom>
        </p:spPr>
      </p:pic>
      <p:pic>
        <p:nvPicPr>
          <p:cNvPr id="10" name="Picture 9" descr="Screen Shot 2016-09-14 at 3.32.36 PM.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200316" y="1532493"/>
            <a:ext cx="3022600" cy="3860800"/>
          </a:xfrm>
          <a:prstGeom prst="rect">
            <a:avLst/>
          </a:prstGeom>
        </p:spPr>
      </p:pic>
      <p:pic>
        <p:nvPicPr>
          <p:cNvPr id="11" name="Picture 10" descr="Screen Shot 2016-09-14 at 3.35.45 PM.png">
            <a:hlinkClick r:id="rId7"/>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473126" y="3978775"/>
            <a:ext cx="4476979" cy="2516605"/>
          </a:xfrm>
          <a:prstGeom prst="rect">
            <a:avLst/>
          </a:prstGeom>
        </p:spPr>
      </p:pic>
    </p:spTree>
    <p:extLst>
      <p:ext uri="{BB962C8B-B14F-4D97-AF65-F5344CB8AC3E}">
        <p14:creationId xmlns:p14="http://schemas.microsoft.com/office/powerpoint/2010/main" val="144181548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a:xfrm>
            <a:off x="375178" y="40341"/>
            <a:ext cx="8364354" cy="1411941"/>
          </a:xfrm>
        </p:spPr>
        <p:txBody>
          <a:bodyPr/>
          <a:lstStyle/>
          <a:p>
            <a:r>
              <a:rPr lang="en-US" dirty="0" smtClean="0"/>
              <a:t>Conducting a Book </a:t>
            </a:r>
            <a:r>
              <a:rPr lang="en-US" dirty="0" smtClean="0"/>
              <a:t>Launch</a:t>
            </a:r>
            <a:br>
              <a:rPr lang="en-US" dirty="0" smtClean="0"/>
            </a:br>
            <a:r>
              <a:rPr lang="en-US" sz="4000" dirty="0" smtClean="0"/>
              <a:t>(Planning stage) </a:t>
            </a:r>
            <a:endParaRPr lang="en-US" sz="3600" dirty="0" smtClean="0"/>
          </a:p>
        </p:txBody>
      </p:sp>
      <p:sp>
        <p:nvSpPr>
          <p:cNvPr id="48132" name="Content Placeholder 2"/>
          <p:cNvSpPr>
            <a:spLocks noGrp="1"/>
          </p:cNvSpPr>
          <p:nvPr>
            <p:ph idx="1"/>
          </p:nvPr>
        </p:nvSpPr>
        <p:spPr>
          <a:xfrm>
            <a:off x="375178" y="1558758"/>
            <a:ext cx="8645525" cy="5024922"/>
          </a:xfrm>
        </p:spPr>
        <p:txBody>
          <a:bodyPr>
            <a:normAutofit lnSpcReduction="10000"/>
          </a:bodyPr>
          <a:lstStyle/>
          <a:p>
            <a:r>
              <a:rPr lang="en-US" sz="2000" b="1" i="1" dirty="0" smtClean="0"/>
              <a:t>REMEMBER: Activate prior knowledge + Set a purpose </a:t>
            </a:r>
          </a:p>
          <a:p>
            <a:r>
              <a:rPr lang="en-US" sz="2000" b="1" i="1" dirty="0" smtClean="0"/>
              <a:t>Main Ideas</a:t>
            </a:r>
            <a:r>
              <a:rPr lang="en-US" sz="2000" dirty="0" smtClean="0"/>
              <a:t>: </a:t>
            </a:r>
            <a:r>
              <a:rPr lang="en-US" sz="2000" b="1" dirty="0" smtClean="0"/>
              <a:t>(In the Book) </a:t>
            </a:r>
          </a:p>
          <a:p>
            <a:pPr lvl="1"/>
            <a:r>
              <a:rPr lang="en-US" sz="1800" dirty="0" smtClean="0"/>
              <a:t>The Exxon Valdez oil spill was one of  the worst in US history – many animals killed </a:t>
            </a:r>
          </a:p>
          <a:p>
            <a:pPr lvl="1"/>
            <a:r>
              <a:rPr lang="en-US" sz="1800" dirty="0" smtClean="0"/>
              <a:t>Causes of oil spills </a:t>
            </a:r>
            <a:r>
              <a:rPr lang="is-IS" sz="1800" dirty="0" smtClean="0"/>
              <a:t>…</a:t>
            </a:r>
            <a:endParaRPr lang="en-US" sz="1800" dirty="0" smtClean="0"/>
          </a:p>
          <a:p>
            <a:pPr lvl="1"/>
            <a:r>
              <a:rPr lang="en-US" sz="1800" dirty="0" smtClean="0"/>
              <a:t>Steps in cleaning up oil spills </a:t>
            </a:r>
            <a:r>
              <a:rPr lang="is-IS" sz="1800" dirty="0" smtClean="0"/>
              <a:t>….</a:t>
            </a:r>
            <a:endParaRPr lang="en-US" sz="1800" dirty="0" smtClean="0"/>
          </a:p>
          <a:p>
            <a:pPr lvl="1"/>
            <a:r>
              <a:rPr lang="en-US" sz="1800" dirty="0" smtClean="0"/>
              <a:t>Ways to help prevent oil spills </a:t>
            </a:r>
            <a:r>
              <a:rPr lang="is-IS" sz="1800" dirty="0" smtClean="0"/>
              <a:t>…</a:t>
            </a:r>
          </a:p>
          <a:p>
            <a:pPr lvl="1"/>
            <a:r>
              <a:rPr lang="is-IS" sz="1800" dirty="0"/>
              <a:t>Example of how to turn knowledge into action (letters to senator)! </a:t>
            </a:r>
            <a:endParaRPr lang="en-US" sz="1800" dirty="0" smtClean="0"/>
          </a:p>
          <a:p>
            <a:r>
              <a:rPr lang="en-US" sz="2000" b="1" i="1" dirty="0" smtClean="0"/>
              <a:t>Big Idea: </a:t>
            </a:r>
            <a:r>
              <a:rPr lang="en-US" sz="2000" b="1" dirty="0" smtClean="0"/>
              <a:t>(Beyond the book) </a:t>
            </a:r>
            <a:br>
              <a:rPr lang="en-US" sz="2000" b="1" dirty="0" smtClean="0"/>
            </a:br>
            <a:r>
              <a:rPr lang="en-US" sz="2000" dirty="0" smtClean="0"/>
              <a:t>Human activity greatly impacts </a:t>
            </a:r>
            <a:br>
              <a:rPr lang="en-US" sz="2000" dirty="0" smtClean="0"/>
            </a:br>
            <a:r>
              <a:rPr lang="en-US" sz="2000" dirty="0" smtClean="0">
                <a:solidFill>
                  <a:srgbClr val="000000"/>
                </a:solidFill>
              </a:rPr>
              <a:t>animals and the environment </a:t>
            </a:r>
            <a:endParaRPr lang="en-US" sz="2000" dirty="0">
              <a:solidFill>
                <a:srgbClr val="000000"/>
              </a:solidFill>
            </a:endParaRPr>
          </a:p>
          <a:p>
            <a:pPr lvl="1"/>
            <a:r>
              <a:rPr lang="en-US" sz="1800" dirty="0" smtClean="0">
                <a:solidFill>
                  <a:srgbClr val="000000"/>
                </a:solidFill>
              </a:rPr>
              <a:t>How do humans change </a:t>
            </a:r>
            <a:br>
              <a:rPr lang="en-US" sz="1800" dirty="0" smtClean="0">
                <a:solidFill>
                  <a:srgbClr val="000000"/>
                </a:solidFill>
              </a:rPr>
            </a:br>
            <a:r>
              <a:rPr lang="en-US" sz="1800" dirty="0" smtClean="0">
                <a:solidFill>
                  <a:srgbClr val="000000"/>
                </a:solidFill>
              </a:rPr>
              <a:t>the planet? </a:t>
            </a:r>
          </a:p>
          <a:p>
            <a:pPr lvl="1"/>
            <a:r>
              <a:rPr lang="en-US" sz="1800" dirty="0" smtClean="0">
                <a:solidFill>
                  <a:srgbClr val="000000"/>
                </a:solidFill>
              </a:rPr>
              <a:t>NGSS (science) and CCSS (ELA)</a:t>
            </a:r>
          </a:p>
        </p:txBody>
      </p:sp>
      <p:pic>
        <p:nvPicPr>
          <p:cNvPr id="5" name="Picture 4" descr="IMG_6902.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74706" y="4480149"/>
            <a:ext cx="2804708" cy="2103531"/>
          </a:xfrm>
          <a:prstGeom prst="rect">
            <a:avLst/>
          </a:prstGeom>
        </p:spPr>
      </p:pic>
    </p:spTree>
    <p:extLst>
      <p:ext uri="{BB962C8B-B14F-4D97-AF65-F5344CB8AC3E}">
        <p14:creationId xmlns:p14="http://schemas.microsoft.com/office/powerpoint/2010/main" val="384040634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accel="50000" decel="50000" fill="hold" grpId="0" nodeType="clickEffect">
                                  <p:stCondLst>
                                    <p:cond delay="0"/>
                                  </p:stCondLst>
                                  <p:childTnLst>
                                    <p:set>
                                      <p:cBhvr>
                                        <p:cTn id="6" dur="1" fill="hold">
                                          <p:stCondLst>
                                            <p:cond delay="0"/>
                                          </p:stCondLst>
                                        </p:cTn>
                                        <p:tgtEl>
                                          <p:spTgt spid="48132">
                                            <p:txEl>
                                              <p:pRg st="0" end="0"/>
                                            </p:txEl>
                                          </p:spTgt>
                                        </p:tgtEl>
                                        <p:attrNameLst>
                                          <p:attrName>style.visibility</p:attrName>
                                        </p:attrNameLst>
                                      </p:cBhvr>
                                      <p:to>
                                        <p:strVal val="visible"/>
                                      </p:to>
                                    </p:set>
                                    <p:anim calcmode="lin" valueType="num">
                                      <p:cBhvr additive="base">
                                        <p:cTn id="7" dur="1000" fill="hold"/>
                                        <p:tgtEl>
                                          <p:spTgt spid="48132">
                                            <p:txEl>
                                              <p:pRg st="0" end="0"/>
                                            </p:txEl>
                                          </p:spTgt>
                                        </p:tgtEl>
                                        <p:attrNameLst>
                                          <p:attrName>ppt_x</p:attrName>
                                        </p:attrNameLst>
                                      </p:cBhvr>
                                      <p:tavLst>
                                        <p:tav tm="0">
                                          <p:val>
                                            <p:strVal val="1+#ppt_w/2"/>
                                          </p:val>
                                        </p:tav>
                                        <p:tav tm="100000">
                                          <p:val>
                                            <p:strVal val="#ppt_x"/>
                                          </p:val>
                                        </p:tav>
                                      </p:tavLst>
                                    </p:anim>
                                    <p:anim calcmode="lin" valueType="num">
                                      <p:cBhvr additive="base">
                                        <p:cTn id="8" dur="1000" fill="hold"/>
                                        <p:tgtEl>
                                          <p:spTgt spid="4813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accel="50000" decel="50000" fill="hold" grpId="0" nodeType="clickEffect">
                                  <p:stCondLst>
                                    <p:cond delay="0"/>
                                  </p:stCondLst>
                                  <p:childTnLst>
                                    <p:set>
                                      <p:cBhvr>
                                        <p:cTn id="12" dur="1" fill="hold">
                                          <p:stCondLst>
                                            <p:cond delay="0"/>
                                          </p:stCondLst>
                                        </p:cTn>
                                        <p:tgtEl>
                                          <p:spTgt spid="48132">
                                            <p:txEl>
                                              <p:pRg st="1" end="1"/>
                                            </p:txEl>
                                          </p:spTgt>
                                        </p:tgtEl>
                                        <p:attrNameLst>
                                          <p:attrName>style.visibility</p:attrName>
                                        </p:attrNameLst>
                                      </p:cBhvr>
                                      <p:to>
                                        <p:strVal val="visible"/>
                                      </p:to>
                                    </p:set>
                                    <p:anim calcmode="lin" valueType="num">
                                      <p:cBhvr additive="base">
                                        <p:cTn id="13" dur="1000" fill="hold"/>
                                        <p:tgtEl>
                                          <p:spTgt spid="48132">
                                            <p:txEl>
                                              <p:pRg st="1" end="1"/>
                                            </p:txEl>
                                          </p:spTgt>
                                        </p:tgtEl>
                                        <p:attrNameLst>
                                          <p:attrName>ppt_x</p:attrName>
                                        </p:attrNameLst>
                                      </p:cBhvr>
                                      <p:tavLst>
                                        <p:tav tm="0">
                                          <p:val>
                                            <p:strVal val="1+#ppt_w/2"/>
                                          </p:val>
                                        </p:tav>
                                        <p:tav tm="100000">
                                          <p:val>
                                            <p:strVal val="#ppt_x"/>
                                          </p:val>
                                        </p:tav>
                                      </p:tavLst>
                                    </p:anim>
                                    <p:anim calcmode="lin" valueType="num">
                                      <p:cBhvr additive="base">
                                        <p:cTn id="14" dur="1000" fill="hold"/>
                                        <p:tgtEl>
                                          <p:spTgt spid="48132">
                                            <p:txEl>
                                              <p:pRg st="1" end="1"/>
                                            </p:txEl>
                                          </p:spTgt>
                                        </p:tgtEl>
                                        <p:attrNameLst>
                                          <p:attrName>ppt_y</p:attrName>
                                        </p:attrNameLst>
                                      </p:cBhvr>
                                      <p:tavLst>
                                        <p:tav tm="0">
                                          <p:val>
                                            <p:strVal val="#ppt_y"/>
                                          </p:val>
                                        </p:tav>
                                        <p:tav tm="100000">
                                          <p:val>
                                            <p:strVal val="#ppt_y"/>
                                          </p:val>
                                        </p:tav>
                                      </p:tavLst>
                                    </p:anim>
                                  </p:childTnLst>
                                </p:cTn>
                              </p:par>
                              <p:par>
                                <p:cTn id="15" presetID="2" presetClass="entr" presetSubtype="2" accel="50000" decel="50000" fill="hold" grpId="0" nodeType="withEffect">
                                  <p:stCondLst>
                                    <p:cond delay="0"/>
                                  </p:stCondLst>
                                  <p:childTnLst>
                                    <p:set>
                                      <p:cBhvr>
                                        <p:cTn id="16" dur="1" fill="hold">
                                          <p:stCondLst>
                                            <p:cond delay="0"/>
                                          </p:stCondLst>
                                        </p:cTn>
                                        <p:tgtEl>
                                          <p:spTgt spid="48132">
                                            <p:txEl>
                                              <p:pRg st="2" end="2"/>
                                            </p:txEl>
                                          </p:spTgt>
                                        </p:tgtEl>
                                        <p:attrNameLst>
                                          <p:attrName>style.visibility</p:attrName>
                                        </p:attrNameLst>
                                      </p:cBhvr>
                                      <p:to>
                                        <p:strVal val="visible"/>
                                      </p:to>
                                    </p:set>
                                    <p:anim calcmode="lin" valueType="num">
                                      <p:cBhvr additive="base">
                                        <p:cTn id="17" dur="1000" fill="hold"/>
                                        <p:tgtEl>
                                          <p:spTgt spid="48132">
                                            <p:txEl>
                                              <p:pRg st="2" end="2"/>
                                            </p:txEl>
                                          </p:spTgt>
                                        </p:tgtEl>
                                        <p:attrNameLst>
                                          <p:attrName>ppt_x</p:attrName>
                                        </p:attrNameLst>
                                      </p:cBhvr>
                                      <p:tavLst>
                                        <p:tav tm="0">
                                          <p:val>
                                            <p:strVal val="1+#ppt_w/2"/>
                                          </p:val>
                                        </p:tav>
                                        <p:tav tm="100000">
                                          <p:val>
                                            <p:strVal val="#ppt_x"/>
                                          </p:val>
                                        </p:tav>
                                      </p:tavLst>
                                    </p:anim>
                                    <p:anim calcmode="lin" valueType="num">
                                      <p:cBhvr additive="base">
                                        <p:cTn id="18" dur="1000" fill="hold"/>
                                        <p:tgtEl>
                                          <p:spTgt spid="48132">
                                            <p:txEl>
                                              <p:pRg st="2" end="2"/>
                                            </p:txEl>
                                          </p:spTgt>
                                        </p:tgtEl>
                                        <p:attrNameLst>
                                          <p:attrName>ppt_y</p:attrName>
                                        </p:attrNameLst>
                                      </p:cBhvr>
                                      <p:tavLst>
                                        <p:tav tm="0">
                                          <p:val>
                                            <p:strVal val="#ppt_y"/>
                                          </p:val>
                                        </p:tav>
                                        <p:tav tm="100000">
                                          <p:val>
                                            <p:strVal val="#ppt_y"/>
                                          </p:val>
                                        </p:tav>
                                      </p:tavLst>
                                    </p:anim>
                                  </p:childTnLst>
                                </p:cTn>
                              </p:par>
                              <p:par>
                                <p:cTn id="19" presetID="2" presetClass="entr" presetSubtype="2" accel="50000" decel="50000" fill="hold" grpId="0" nodeType="withEffect">
                                  <p:stCondLst>
                                    <p:cond delay="0"/>
                                  </p:stCondLst>
                                  <p:childTnLst>
                                    <p:set>
                                      <p:cBhvr>
                                        <p:cTn id="20" dur="1" fill="hold">
                                          <p:stCondLst>
                                            <p:cond delay="0"/>
                                          </p:stCondLst>
                                        </p:cTn>
                                        <p:tgtEl>
                                          <p:spTgt spid="48132">
                                            <p:txEl>
                                              <p:pRg st="3" end="3"/>
                                            </p:txEl>
                                          </p:spTgt>
                                        </p:tgtEl>
                                        <p:attrNameLst>
                                          <p:attrName>style.visibility</p:attrName>
                                        </p:attrNameLst>
                                      </p:cBhvr>
                                      <p:to>
                                        <p:strVal val="visible"/>
                                      </p:to>
                                    </p:set>
                                    <p:anim calcmode="lin" valueType="num">
                                      <p:cBhvr additive="base">
                                        <p:cTn id="21" dur="1000" fill="hold"/>
                                        <p:tgtEl>
                                          <p:spTgt spid="48132">
                                            <p:txEl>
                                              <p:pRg st="3" end="3"/>
                                            </p:txEl>
                                          </p:spTgt>
                                        </p:tgtEl>
                                        <p:attrNameLst>
                                          <p:attrName>ppt_x</p:attrName>
                                        </p:attrNameLst>
                                      </p:cBhvr>
                                      <p:tavLst>
                                        <p:tav tm="0">
                                          <p:val>
                                            <p:strVal val="1+#ppt_w/2"/>
                                          </p:val>
                                        </p:tav>
                                        <p:tav tm="100000">
                                          <p:val>
                                            <p:strVal val="#ppt_x"/>
                                          </p:val>
                                        </p:tav>
                                      </p:tavLst>
                                    </p:anim>
                                    <p:anim calcmode="lin" valueType="num">
                                      <p:cBhvr additive="base">
                                        <p:cTn id="22" dur="1000" fill="hold"/>
                                        <p:tgtEl>
                                          <p:spTgt spid="48132">
                                            <p:txEl>
                                              <p:pRg st="3" end="3"/>
                                            </p:txEl>
                                          </p:spTgt>
                                        </p:tgtEl>
                                        <p:attrNameLst>
                                          <p:attrName>ppt_y</p:attrName>
                                        </p:attrNameLst>
                                      </p:cBhvr>
                                      <p:tavLst>
                                        <p:tav tm="0">
                                          <p:val>
                                            <p:strVal val="#ppt_y"/>
                                          </p:val>
                                        </p:tav>
                                        <p:tav tm="100000">
                                          <p:val>
                                            <p:strVal val="#ppt_y"/>
                                          </p:val>
                                        </p:tav>
                                      </p:tavLst>
                                    </p:anim>
                                  </p:childTnLst>
                                </p:cTn>
                              </p:par>
                              <p:par>
                                <p:cTn id="23" presetID="2" presetClass="entr" presetSubtype="2" accel="50000" decel="50000" fill="hold" grpId="0" nodeType="withEffect">
                                  <p:stCondLst>
                                    <p:cond delay="0"/>
                                  </p:stCondLst>
                                  <p:childTnLst>
                                    <p:set>
                                      <p:cBhvr>
                                        <p:cTn id="24" dur="1" fill="hold">
                                          <p:stCondLst>
                                            <p:cond delay="0"/>
                                          </p:stCondLst>
                                        </p:cTn>
                                        <p:tgtEl>
                                          <p:spTgt spid="48132">
                                            <p:txEl>
                                              <p:pRg st="4" end="4"/>
                                            </p:txEl>
                                          </p:spTgt>
                                        </p:tgtEl>
                                        <p:attrNameLst>
                                          <p:attrName>style.visibility</p:attrName>
                                        </p:attrNameLst>
                                      </p:cBhvr>
                                      <p:to>
                                        <p:strVal val="visible"/>
                                      </p:to>
                                    </p:set>
                                    <p:anim calcmode="lin" valueType="num">
                                      <p:cBhvr additive="base">
                                        <p:cTn id="25" dur="1000" fill="hold"/>
                                        <p:tgtEl>
                                          <p:spTgt spid="48132">
                                            <p:txEl>
                                              <p:pRg st="4" end="4"/>
                                            </p:txEl>
                                          </p:spTgt>
                                        </p:tgtEl>
                                        <p:attrNameLst>
                                          <p:attrName>ppt_x</p:attrName>
                                        </p:attrNameLst>
                                      </p:cBhvr>
                                      <p:tavLst>
                                        <p:tav tm="0">
                                          <p:val>
                                            <p:strVal val="1+#ppt_w/2"/>
                                          </p:val>
                                        </p:tav>
                                        <p:tav tm="100000">
                                          <p:val>
                                            <p:strVal val="#ppt_x"/>
                                          </p:val>
                                        </p:tav>
                                      </p:tavLst>
                                    </p:anim>
                                    <p:anim calcmode="lin" valueType="num">
                                      <p:cBhvr additive="base">
                                        <p:cTn id="26" dur="1000" fill="hold"/>
                                        <p:tgtEl>
                                          <p:spTgt spid="48132">
                                            <p:txEl>
                                              <p:pRg st="4" end="4"/>
                                            </p:txEl>
                                          </p:spTgt>
                                        </p:tgtEl>
                                        <p:attrNameLst>
                                          <p:attrName>ppt_y</p:attrName>
                                        </p:attrNameLst>
                                      </p:cBhvr>
                                      <p:tavLst>
                                        <p:tav tm="0">
                                          <p:val>
                                            <p:strVal val="#ppt_y"/>
                                          </p:val>
                                        </p:tav>
                                        <p:tav tm="100000">
                                          <p:val>
                                            <p:strVal val="#ppt_y"/>
                                          </p:val>
                                        </p:tav>
                                      </p:tavLst>
                                    </p:anim>
                                  </p:childTnLst>
                                </p:cTn>
                              </p:par>
                              <p:par>
                                <p:cTn id="27" presetID="2" presetClass="entr" presetSubtype="2" accel="50000" decel="50000" fill="hold" grpId="0" nodeType="withEffect">
                                  <p:stCondLst>
                                    <p:cond delay="0"/>
                                  </p:stCondLst>
                                  <p:childTnLst>
                                    <p:set>
                                      <p:cBhvr>
                                        <p:cTn id="28" dur="1" fill="hold">
                                          <p:stCondLst>
                                            <p:cond delay="0"/>
                                          </p:stCondLst>
                                        </p:cTn>
                                        <p:tgtEl>
                                          <p:spTgt spid="48132">
                                            <p:txEl>
                                              <p:pRg st="5" end="5"/>
                                            </p:txEl>
                                          </p:spTgt>
                                        </p:tgtEl>
                                        <p:attrNameLst>
                                          <p:attrName>style.visibility</p:attrName>
                                        </p:attrNameLst>
                                      </p:cBhvr>
                                      <p:to>
                                        <p:strVal val="visible"/>
                                      </p:to>
                                    </p:set>
                                    <p:anim calcmode="lin" valueType="num">
                                      <p:cBhvr additive="base">
                                        <p:cTn id="29" dur="1000" fill="hold"/>
                                        <p:tgtEl>
                                          <p:spTgt spid="48132">
                                            <p:txEl>
                                              <p:pRg st="5" end="5"/>
                                            </p:txEl>
                                          </p:spTgt>
                                        </p:tgtEl>
                                        <p:attrNameLst>
                                          <p:attrName>ppt_x</p:attrName>
                                        </p:attrNameLst>
                                      </p:cBhvr>
                                      <p:tavLst>
                                        <p:tav tm="0">
                                          <p:val>
                                            <p:strVal val="1+#ppt_w/2"/>
                                          </p:val>
                                        </p:tav>
                                        <p:tav tm="100000">
                                          <p:val>
                                            <p:strVal val="#ppt_x"/>
                                          </p:val>
                                        </p:tav>
                                      </p:tavLst>
                                    </p:anim>
                                    <p:anim calcmode="lin" valueType="num">
                                      <p:cBhvr additive="base">
                                        <p:cTn id="30" dur="1000" fill="hold"/>
                                        <p:tgtEl>
                                          <p:spTgt spid="48132">
                                            <p:txEl>
                                              <p:pRg st="5" end="5"/>
                                            </p:txEl>
                                          </p:spTgt>
                                        </p:tgtEl>
                                        <p:attrNameLst>
                                          <p:attrName>ppt_y</p:attrName>
                                        </p:attrNameLst>
                                      </p:cBhvr>
                                      <p:tavLst>
                                        <p:tav tm="0">
                                          <p:val>
                                            <p:strVal val="#ppt_y"/>
                                          </p:val>
                                        </p:tav>
                                        <p:tav tm="100000">
                                          <p:val>
                                            <p:strVal val="#ppt_y"/>
                                          </p:val>
                                        </p:tav>
                                      </p:tavLst>
                                    </p:anim>
                                  </p:childTnLst>
                                </p:cTn>
                              </p:par>
                              <p:par>
                                <p:cTn id="31" presetID="2" presetClass="entr" presetSubtype="2" accel="50000" decel="50000" fill="hold" grpId="0" nodeType="withEffect">
                                  <p:stCondLst>
                                    <p:cond delay="0"/>
                                  </p:stCondLst>
                                  <p:childTnLst>
                                    <p:set>
                                      <p:cBhvr>
                                        <p:cTn id="32" dur="1" fill="hold">
                                          <p:stCondLst>
                                            <p:cond delay="0"/>
                                          </p:stCondLst>
                                        </p:cTn>
                                        <p:tgtEl>
                                          <p:spTgt spid="48132">
                                            <p:txEl>
                                              <p:pRg st="6" end="6"/>
                                            </p:txEl>
                                          </p:spTgt>
                                        </p:tgtEl>
                                        <p:attrNameLst>
                                          <p:attrName>style.visibility</p:attrName>
                                        </p:attrNameLst>
                                      </p:cBhvr>
                                      <p:to>
                                        <p:strVal val="visible"/>
                                      </p:to>
                                    </p:set>
                                    <p:anim calcmode="lin" valueType="num">
                                      <p:cBhvr additive="base">
                                        <p:cTn id="33" dur="1000" fill="hold"/>
                                        <p:tgtEl>
                                          <p:spTgt spid="48132">
                                            <p:txEl>
                                              <p:pRg st="6" end="6"/>
                                            </p:txEl>
                                          </p:spTgt>
                                        </p:tgtEl>
                                        <p:attrNameLst>
                                          <p:attrName>ppt_x</p:attrName>
                                        </p:attrNameLst>
                                      </p:cBhvr>
                                      <p:tavLst>
                                        <p:tav tm="0">
                                          <p:val>
                                            <p:strVal val="1+#ppt_w/2"/>
                                          </p:val>
                                        </p:tav>
                                        <p:tav tm="100000">
                                          <p:val>
                                            <p:strVal val="#ppt_x"/>
                                          </p:val>
                                        </p:tav>
                                      </p:tavLst>
                                    </p:anim>
                                    <p:anim calcmode="lin" valueType="num">
                                      <p:cBhvr additive="base">
                                        <p:cTn id="34" dur="1000" fill="hold"/>
                                        <p:tgtEl>
                                          <p:spTgt spid="48132">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2" accel="50000" decel="50000" fill="hold" grpId="0" nodeType="clickEffect">
                                  <p:stCondLst>
                                    <p:cond delay="0"/>
                                  </p:stCondLst>
                                  <p:childTnLst>
                                    <p:set>
                                      <p:cBhvr>
                                        <p:cTn id="38" dur="1" fill="hold">
                                          <p:stCondLst>
                                            <p:cond delay="0"/>
                                          </p:stCondLst>
                                        </p:cTn>
                                        <p:tgtEl>
                                          <p:spTgt spid="48132">
                                            <p:txEl>
                                              <p:pRg st="7" end="7"/>
                                            </p:txEl>
                                          </p:spTgt>
                                        </p:tgtEl>
                                        <p:attrNameLst>
                                          <p:attrName>style.visibility</p:attrName>
                                        </p:attrNameLst>
                                      </p:cBhvr>
                                      <p:to>
                                        <p:strVal val="visible"/>
                                      </p:to>
                                    </p:set>
                                    <p:anim calcmode="lin" valueType="num">
                                      <p:cBhvr additive="base">
                                        <p:cTn id="39" dur="1000" fill="hold"/>
                                        <p:tgtEl>
                                          <p:spTgt spid="48132">
                                            <p:txEl>
                                              <p:pRg st="7" end="7"/>
                                            </p:txEl>
                                          </p:spTgt>
                                        </p:tgtEl>
                                        <p:attrNameLst>
                                          <p:attrName>ppt_x</p:attrName>
                                        </p:attrNameLst>
                                      </p:cBhvr>
                                      <p:tavLst>
                                        <p:tav tm="0">
                                          <p:val>
                                            <p:strVal val="1+#ppt_w/2"/>
                                          </p:val>
                                        </p:tav>
                                        <p:tav tm="100000">
                                          <p:val>
                                            <p:strVal val="#ppt_x"/>
                                          </p:val>
                                        </p:tav>
                                      </p:tavLst>
                                    </p:anim>
                                    <p:anim calcmode="lin" valueType="num">
                                      <p:cBhvr additive="base">
                                        <p:cTn id="40" dur="1000" fill="hold"/>
                                        <p:tgtEl>
                                          <p:spTgt spid="48132">
                                            <p:txEl>
                                              <p:pRg st="7" end="7"/>
                                            </p:txEl>
                                          </p:spTgt>
                                        </p:tgtEl>
                                        <p:attrNameLst>
                                          <p:attrName>ppt_y</p:attrName>
                                        </p:attrNameLst>
                                      </p:cBhvr>
                                      <p:tavLst>
                                        <p:tav tm="0">
                                          <p:val>
                                            <p:strVal val="#ppt_y"/>
                                          </p:val>
                                        </p:tav>
                                        <p:tav tm="100000">
                                          <p:val>
                                            <p:strVal val="#ppt_y"/>
                                          </p:val>
                                        </p:tav>
                                      </p:tavLst>
                                    </p:anim>
                                  </p:childTnLst>
                                </p:cTn>
                              </p:par>
                              <p:par>
                                <p:cTn id="41" presetID="2" presetClass="entr" presetSubtype="2" accel="50000" decel="50000" fill="hold" grpId="0" nodeType="withEffect">
                                  <p:stCondLst>
                                    <p:cond delay="0"/>
                                  </p:stCondLst>
                                  <p:childTnLst>
                                    <p:set>
                                      <p:cBhvr>
                                        <p:cTn id="42" dur="1" fill="hold">
                                          <p:stCondLst>
                                            <p:cond delay="0"/>
                                          </p:stCondLst>
                                        </p:cTn>
                                        <p:tgtEl>
                                          <p:spTgt spid="48132">
                                            <p:txEl>
                                              <p:pRg st="8" end="8"/>
                                            </p:txEl>
                                          </p:spTgt>
                                        </p:tgtEl>
                                        <p:attrNameLst>
                                          <p:attrName>style.visibility</p:attrName>
                                        </p:attrNameLst>
                                      </p:cBhvr>
                                      <p:to>
                                        <p:strVal val="visible"/>
                                      </p:to>
                                    </p:set>
                                    <p:anim calcmode="lin" valueType="num">
                                      <p:cBhvr additive="base">
                                        <p:cTn id="43" dur="1000" fill="hold"/>
                                        <p:tgtEl>
                                          <p:spTgt spid="48132">
                                            <p:txEl>
                                              <p:pRg st="8" end="8"/>
                                            </p:txEl>
                                          </p:spTgt>
                                        </p:tgtEl>
                                        <p:attrNameLst>
                                          <p:attrName>ppt_x</p:attrName>
                                        </p:attrNameLst>
                                      </p:cBhvr>
                                      <p:tavLst>
                                        <p:tav tm="0">
                                          <p:val>
                                            <p:strVal val="1+#ppt_w/2"/>
                                          </p:val>
                                        </p:tav>
                                        <p:tav tm="100000">
                                          <p:val>
                                            <p:strVal val="#ppt_x"/>
                                          </p:val>
                                        </p:tav>
                                      </p:tavLst>
                                    </p:anim>
                                    <p:anim calcmode="lin" valueType="num">
                                      <p:cBhvr additive="base">
                                        <p:cTn id="44" dur="1000" fill="hold"/>
                                        <p:tgtEl>
                                          <p:spTgt spid="48132">
                                            <p:txEl>
                                              <p:pRg st="8" end="8"/>
                                            </p:txEl>
                                          </p:spTgt>
                                        </p:tgtEl>
                                        <p:attrNameLst>
                                          <p:attrName>ppt_y</p:attrName>
                                        </p:attrNameLst>
                                      </p:cBhvr>
                                      <p:tavLst>
                                        <p:tav tm="0">
                                          <p:val>
                                            <p:strVal val="#ppt_y"/>
                                          </p:val>
                                        </p:tav>
                                        <p:tav tm="100000">
                                          <p:val>
                                            <p:strVal val="#ppt_y"/>
                                          </p:val>
                                        </p:tav>
                                      </p:tavLst>
                                    </p:anim>
                                  </p:childTnLst>
                                </p:cTn>
                              </p:par>
                              <p:par>
                                <p:cTn id="45" presetID="2" presetClass="entr" presetSubtype="2" accel="50000" decel="50000" fill="hold" grpId="0" nodeType="withEffect">
                                  <p:stCondLst>
                                    <p:cond delay="0"/>
                                  </p:stCondLst>
                                  <p:childTnLst>
                                    <p:set>
                                      <p:cBhvr>
                                        <p:cTn id="46" dur="1" fill="hold">
                                          <p:stCondLst>
                                            <p:cond delay="0"/>
                                          </p:stCondLst>
                                        </p:cTn>
                                        <p:tgtEl>
                                          <p:spTgt spid="48132">
                                            <p:txEl>
                                              <p:pRg st="9" end="9"/>
                                            </p:txEl>
                                          </p:spTgt>
                                        </p:tgtEl>
                                        <p:attrNameLst>
                                          <p:attrName>style.visibility</p:attrName>
                                        </p:attrNameLst>
                                      </p:cBhvr>
                                      <p:to>
                                        <p:strVal val="visible"/>
                                      </p:to>
                                    </p:set>
                                    <p:anim calcmode="lin" valueType="num">
                                      <p:cBhvr additive="base">
                                        <p:cTn id="47" dur="1000" fill="hold"/>
                                        <p:tgtEl>
                                          <p:spTgt spid="48132">
                                            <p:txEl>
                                              <p:pRg st="9" end="9"/>
                                            </p:txEl>
                                          </p:spTgt>
                                        </p:tgtEl>
                                        <p:attrNameLst>
                                          <p:attrName>ppt_x</p:attrName>
                                        </p:attrNameLst>
                                      </p:cBhvr>
                                      <p:tavLst>
                                        <p:tav tm="0">
                                          <p:val>
                                            <p:strVal val="1+#ppt_w/2"/>
                                          </p:val>
                                        </p:tav>
                                        <p:tav tm="100000">
                                          <p:val>
                                            <p:strVal val="#ppt_x"/>
                                          </p:val>
                                        </p:tav>
                                      </p:tavLst>
                                    </p:anim>
                                    <p:anim calcmode="lin" valueType="num">
                                      <p:cBhvr additive="base">
                                        <p:cTn id="48" dur="1000" fill="hold"/>
                                        <p:tgtEl>
                                          <p:spTgt spid="48132">
                                            <p:txEl>
                                              <p:pRg st="9" end="9"/>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2"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9756" y="40341"/>
            <a:ext cx="8351838" cy="1411941"/>
          </a:xfrm>
        </p:spPr>
        <p:txBody>
          <a:bodyPr/>
          <a:lstStyle/>
          <a:p>
            <a:r>
              <a:rPr lang="en-US" dirty="0" smtClean="0"/>
              <a:t>Today’s </a:t>
            </a:r>
            <a:r>
              <a:rPr lang="en-US" dirty="0" smtClean="0"/>
              <a:t>Essential Question</a:t>
            </a:r>
            <a:endParaRPr lang="en-US" dirty="0"/>
          </a:p>
        </p:txBody>
      </p:sp>
      <p:sp>
        <p:nvSpPr>
          <p:cNvPr id="3" name="Content Placeholder 2"/>
          <p:cNvSpPr>
            <a:spLocks noGrp="1"/>
          </p:cNvSpPr>
          <p:nvPr>
            <p:ph idx="1"/>
          </p:nvPr>
        </p:nvSpPr>
        <p:spPr>
          <a:xfrm>
            <a:off x="792162" y="1761565"/>
            <a:ext cx="7570787" cy="4737847"/>
          </a:xfrm>
        </p:spPr>
        <p:txBody>
          <a:bodyPr>
            <a:normAutofit lnSpcReduction="10000"/>
          </a:bodyPr>
          <a:lstStyle/>
          <a:p>
            <a:r>
              <a:rPr lang="en-US" b="1" i="1" dirty="0" smtClean="0"/>
              <a:t>Why teach reading comprehension as inquiry-based problem solving?  </a:t>
            </a:r>
            <a:r>
              <a:rPr lang="en-US" i="1" dirty="0" smtClean="0"/>
              <a:t>Cornett suggests</a:t>
            </a:r>
            <a:r>
              <a:rPr lang="is-IS" i="1" dirty="0" smtClean="0"/>
              <a:t>…</a:t>
            </a:r>
            <a:endParaRPr lang="en-US" i="1" dirty="0" smtClean="0"/>
          </a:p>
          <a:p>
            <a:r>
              <a:rPr lang="en-US" dirty="0"/>
              <a:t>Adopt an </a:t>
            </a:r>
            <a:r>
              <a:rPr lang="en-US" b="1" dirty="0"/>
              <a:t>“inquiry” stance </a:t>
            </a:r>
            <a:r>
              <a:rPr lang="en-US" dirty="0"/>
              <a:t>where comprehending content is the central problem to be </a:t>
            </a:r>
            <a:r>
              <a:rPr lang="en-US" dirty="0" smtClean="0"/>
              <a:t>solved when approaching any text  </a:t>
            </a:r>
            <a:endParaRPr lang="en-US" dirty="0"/>
          </a:p>
          <a:p>
            <a:r>
              <a:rPr lang="en-US" dirty="0"/>
              <a:t>Focus on the product of the comprehension process =&gt; </a:t>
            </a:r>
            <a:r>
              <a:rPr lang="en-US" b="1" dirty="0"/>
              <a:t>BIG IDEAS </a:t>
            </a:r>
          </a:p>
          <a:p>
            <a:r>
              <a:rPr lang="en-US" dirty="0" smtClean="0"/>
              <a:t>Organize strategy use in a </a:t>
            </a:r>
            <a:r>
              <a:rPr lang="en-US" b="1" dirty="0" smtClean="0"/>
              <a:t>Before/During/After </a:t>
            </a:r>
            <a:r>
              <a:rPr lang="en-US" dirty="0" smtClean="0"/>
              <a:t>framework to support readers at all levels</a:t>
            </a:r>
          </a:p>
        </p:txBody>
      </p:sp>
    </p:spTree>
    <p:extLst>
      <p:ext uri="{BB962C8B-B14F-4D97-AF65-F5344CB8AC3E}">
        <p14:creationId xmlns:p14="http://schemas.microsoft.com/office/powerpoint/2010/main" val="570399898"/>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338668" y="40341"/>
            <a:ext cx="8610466" cy="1411941"/>
          </a:xfrm>
        </p:spPr>
        <p:txBody>
          <a:bodyPr/>
          <a:lstStyle/>
          <a:p>
            <a:r>
              <a:rPr lang="en-US" sz="4800" dirty="0" smtClean="0"/>
              <a:t>ACTIVATING Prior Knowledge</a:t>
            </a:r>
            <a:endParaRPr lang="en-US" sz="4800" dirty="0"/>
          </a:p>
        </p:txBody>
      </p:sp>
      <p:pic>
        <p:nvPicPr>
          <p:cNvPr id="6" name="Picture 5" descr="Screen shot 2013-09-25 at 4.59.44 AM.png"/>
          <p:cNvPicPr>
            <a:picLocks noChangeAspect="1"/>
          </p:cNvPicPr>
          <p:nvPr/>
        </p:nvPicPr>
        <p:blipFill>
          <a:blip r:embed="rId3"/>
          <a:stretch>
            <a:fillRect/>
          </a:stretch>
        </p:blipFill>
        <p:spPr>
          <a:xfrm>
            <a:off x="4214070" y="3680591"/>
            <a:ext cx="4735064" cy="2952544"/>
          </a:xfrm>
          <a:prstGeom prst="rect">
            <a:avLst/>
          </a:prstGeom>
        </p:spPr>
      </p:pic>
      <p:pic>
        <p:nvPicPr>
          <p:cNvPr id="4" name="Picture 3" descr="Screen shot 2013-09-25 at 4.56.57 AM.png"/>
          <p:cNvPicPr>
            <a:picLocks noChangeAspect="1"/>
          </p:cNvPicPr>
          <p:nvPr/>
        </p:nvPicPr>
        <p:blipFill>
          <a:blip r:embed="rId4"/>
          <a:stretch>
            <a:fillRect/>
          </a:stretch>
        </p:blipFill>
        <p:spPr>
          <a:xfrm>
            <a:off x="338668" y="1694575"/>
            <a:ext cx="4851400" cy="2984500"/>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3-09-25 at 5.13.24 AM.png"/>
          <p:cNvPicPr>
            <a:picLocks noChangeAspect="1"/>
          </p:cNvPicPr>
          <p:nvPr/>
        </p:nvPicPr>
        <p:blipFill>
          <a:blip r:embed="rId3"/>
          <a:stretch>
            <a:fillRect/>
          </a:stretch>
        </p:blipFill>
        <p:spPr>
          <a:xfrm>
            <a:off x="123910" y="203200"/>
            <a:ext cx="4559300" cy="6451600"/>
          </a:xfrm>
          <a:prstGeom prst="rect">
            <a:avLst/>
          </a:prstGeom>
        </p:spPr>
      </p:pic>
      <p:pic>
        <p:nvPicPr>
          <p:cNvPr id="8" name="Picture 7" descr="Screen shot 2013-09-25 at 5.03.56 AM.png"/>
          <p:cNvPicPr>
            <a:picLocks noChangeAspect="1"/>
          </p:cNvPicPr>
          <p:nvPr/>
        </p:nvPicPr>
        <p:blipFill>
          <a:blip r:embed="rId4"/>
          <a:stretch>
            <a:fillRect/>
          </a:stretch>
        </p:blipFill>
        <p:spPr>
          <a:xfrm>
            <a:off x="4884423" y="3606477"/>
            <a:ext cx="4064711" cy="2844635"/>
          </a:xfrm>
          <a:prstGeom prst="rect">
            <a:avLst/>
          </a:prstGeom>
        </p:spPr>
      </p:pic>
      <p:pic>
        <p:nvPicPr>
          <p:cNvPr id="9" name="Picture 8" descr="Screen shot 2013-09-25 at 5.09.28 AM.png"/>
          <p:cNvPicPr>
            <a:picLocks noChangeAspect="1"/>
          </p:cNvPicPr>
          <p:nvPr/>
        </p:nvPicPr>
        <p:blipFill>
          <a:blip r:embed="rId5"/>
          <a:stretch>
            <a:fillRect/>
          </a:stretch>
        </p:blipFill>
        <p:spPr>
          <a:xfrm>
            <a:off x="4788583" y="730393"/>
            <a:ext cx="4355417" cy="2456727"/>
          </a:xfrm>
          <a:prstGeom prst="rect">
            <a:avLst/>
          </a:prstGeom>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accel="50000" decel="5000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000" fill="hold"/>
                                        <p:tgtEl>
                                          <p:spTgt spid="4"/>
                                        </p:tgtEl>
                                        <p:attrNameLst>
                                          <p:attrName>ppt_x</p:attrName>
                                        </p:attrNameLst>
                                      </p:cBhvr>
                                      <p:tavLst>
                                        <p:tav tm="0">
                                          <p:val>
                                            <p:strVal val="1+#ppt_w/2"/>
                                          </p:val>
                                        </p:tav>
                                        <p:tav tm="100000">
                                          <p:val>
                                            <p:strVal val="#ppt_x"/>
                                          </p:val>
                                        </p:tav>
                                      </p:tavLst>
                                    </p:anim>
                                    <p:anim calcmode="lin" valueType="num">
                                      <p:cBhvr additive="base">
                                        <p:cTn id="8" dur="20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accel="50000" decel="50000"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1000" fill="hold"/>
                                        <p:tgtEl>
                                          <p:spTgt spid="9"/>
                                        </p:tgtEl>
                                        <p:attrNameLst>
                                          <p:attrName>ppt_x</p:attrName>
                                        </p:attrNameLst>
                                      </p:cBhvr>
                                      <p:tavLst>
                                        <p:tav tm="0">
                                          <p:val>
                                            <p:strVal val="1+#ppt_w/2"/>
                                          </p:val>
                                        </p:tav>
                                        <p:tav tm="100000">
                                          <p:val>
                                            <p:strVal val="#ppt_x"/>
                                          </p:val>
                                        </p:tav>
                                      </p:tavLst>
                                    </p:anim>
                                    <p:anim calcmode="lin" valueType="num">
                                      <p:cBhvr additive="base">
                                        <p:cTn id="14" dur="10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accel="50000" decel="5000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2000" fill="hold"/>
                                        <p:tgtEl>
                                          <p:spTgt spid="8"/>
                                        </p:tgtEl>
                                        <p:attrNameLst>
                                          <p:attrName>ppt_x</p:attrName>
                                        </p:attrNameLst>
                                      </p:cBhvr>
                                      <p:tavLst>
                                        <p:tav tm="0">
                                          <p:val>
                                            <p:strVal val="1+#ppt_w/2"/>
                                          </p:val>
                                        </p:tav>
                                        <p:tav tm="100000">
                                          <p:val>
                                            <p:strVal val="#ppt_x"/>
                                          </p:val>
                                        </p:tav>
                                      </p:tavLst>
                                    </p:anim>
                                    <p:anim calcmode="lin" valueType="num">
                                      <p:cBhvr additive="base">
                                        <p:cTn id="20" dur="20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0"/>
          <p:cNvGrpSpPr/>
          <p:nvPr/>
        </p:nvGrpSpPr>
        <p:grpSpPr>
          <a:xfrm>
            <a:off x="5549148" y="712100"/>
            <a:ext cx="3137651" cy="6001438"/>
            <a:chOff x="774700" y="209550"/>
            <a:chExt cx="3797300" cy="6438900"/>
          </a:xfrm>
        </p:grpSpPr>
        <p:pic>
          <p:nvPicPr>
            <p:cNvPr id="4" name="Picture 3" descr="Screen shot 2013-09-25 at 5.38.01 AM.png"/>
            <p:cNvPicPr>
              <a:picLocks noChangeAspect="1"/>
            </p:cNvPicPr>
            <p:nvPr/>
          </p:nvPicPr>
          <p:blipFill>
            <a:blip r:embed="rId3"/>
            <a:stretch>
              <a:fillRect/>
            </a:stretch>
          </p:blipFill>
          <p:spPr>
            <a:xfrm>
              <a:off x="774700" y="209550"/>
              <a:ext cx="3797300" cy="6438900"/>
            </a:xfrm>
            <a:prstGeom prst="rect">
              <a:avLst/>
            </a:prstGeom>
          </p:spPr>
        </p:pic>
        <p:sp>
          <p:nvSpPr>
            <p:cNvPr id="5" name="Rectangle 4"/>
            <p:cNvSpPr/>
            <p:nvPr/>
          </p:nvSpPr>
          <p:spPr>
            <a:xfrm>
              <a:off x="2959146" y="3558552"/>
              <a:ext cx="1612853" cy="1845175"/>
            </a:xfrm>
            <a:prstGeom prst="rect">
              <a:avLst/>
            </a:prstGeom>
            <a:solidFill>
              <a:srgbClr val="244BF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Rectangle 5"/>
            <p:cNvSpPr/>
            <p:nvPr/>
          </p:nvSpPr>
          <p:spPr>
            <a:xfrm>
              <a:off x="3532530" y="2851635"/>
              <a:ext cx="1039469" cy="706918"/>
            </a:xfrm>
            <a:prstGeom prst="rect">
              <a:avLst/>
            </a:prstGeom>
            <a:solidFill>
              <a:srgbClr val="244BF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ectangle 6"/>
            <p:cNvSpPr/>
            <p:nvPr/>
          </p:nvSpPr>
          <p:spPr>
            <a:xfrm>
              <a:off x="4160525" y="1309362"/>
              <a:ext cx="411474" cy="1542273"/>
            </a:xfrm>
            <a:prstGeom prst="rect">
              <a:avLst/>
            </a:prstGeom>
            <a:solidFill>
              <a:srgbClr val="244BF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7"/>
            <p:cNvSpPr/>
            <p:nvPr/>
          </p:nvSpPr>
          <p:spPr>
            <a:xfrm>
              <a:off x="3258654" y="5106177"/>
              <a:ext cx="1313346" cy="1542273"/>
            </a:xfrm>
            <a:prstGeom prst="rect">
              <a:avLst/>
            </a:prstGeom>
            <a:solidFill>
              <a:srgbClr val="244BF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p:nvSpPr>
          <p:spPr>
            <a:xfrm>
              <a:off x="4008125" y="2219968"/>
              <a:ext cx="152400" cy="631667"/>
            </a:xfrm>
            <a:prstGeom prst="rect">
              <a:avLst/>
            </a:prstGeom>
            <a:solidFill>
              <a:srgbClr val="244BF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p:nvSpPr>
          <p:spPr>
            <a:xfrm>
              <a:off x="4336887" y="647012"/>
              <a:ext cx="235113" cy="631667"/>
            </a:xfrm>
            <a:prstGeom prst="rect">
              <a:avLst/>
            </a:prstGeom>
            <a:solidFill>
              <a:srgbClr val="244BF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pic>
        <p:nvPicPr>
          <p:cNvPr id="12" name="Picture 11" descr="Screen shot 2013-09-25 at 5.42.56 AM.png"/>
          <p:cNvPicPr>
            <a:picLocks noChangeAspect="1"/>
          </p:cNvPicPr>
          <p:nvPr/>
        </p:nvPicPr>
        <p:blipFill>
          <a:blip r:embed="rId4"/>
          <a:stretch>
            <a:fillRect/>
          </a:stretch>
        </p:blipFill>
        <p:spPr>
          <a:xfrm>
            <a:off x="218397" y="1077409"/>
            <a:ext cx="4411362" cy="3026629"/>
          </a:xfrm>
          <a:prstGeom prst="rect">
            <a:avLst/>
          </a:prstGeom>
        </p:spPr>
      </p:pic>
      <p:sp>
        <p:nvSpPr>
          <p:cNvPr id="13" name="Left Brace 12"/>
          <p:cNvSpPr/>
          <p:nvPr/>
        </p:nvSpPr>
        <p:spPr>
          <a:xfrm rot="16200000">
            <a:off x="2250608" y="3291076"/>
            <a:ext cx="1566192" cy="3192117"/>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4" name="Right Arrow 13"/>
          <p:cNvSpPr/>
          <p:nvPr/>
        </p:nvSpPr>
        <p:spPr>
          <a:xfrm>
            <a:off x="2108541" y="5670231"/>
            <a:ext cx="2521218" cy="698747"/>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Title 1"/>
          <p:cNvSpPr>
            <a:spLocks noGrp="1"/>
          </p:cNvSpPr>
          <p:nvPr>
            <p:ph type="title"/>
          </p:nvPr>
        </p:nvSpPr>
        <p:spPr>
          <a:xfrm>
            <a:off x="-175419" y="-413044"/>
            <a:ext cx="9489525" cy="1411941"/>
          </a:xfrm>
        </p:spPr>
        <p:txBody>
          <a:bodyPr/>
          <a:lstStyle/>
          <a:p>
            <a:r>
              <a:rPr lang="en-US" sz="4800" dirty="0" smtClean="0"/>
              <a:t>BUILDING Background Knowledge</a:t>
            </a:r>
            <a:endParaRPr lang="en-US" sz="4800" dirty="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accel="50000" decel="5000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6"/>
          <p:cNvGrpSpPr/>
          <p:nvPr/>
        </p:nvGrpSpPr>
        <p:grpSpPr>
          <a:xfrm>
            <a:off x="1334948" y="1624163"/>
            <a:ext cx="6774154" cy="4620946"/>
            <a:chOff x="244267" y="406535"/>
            <a:chExt cx="8295032" cy="6068049"/>
          </a:xfrm>
        </p:grpSpPr>
        <p:pic>
          <p:nvPicPr>
            <p:cNvPr id="4" name="Picture 3" descr="Screen shot 2013-09-25 at 5.16.25 AM.png"/>
            <p:cNvPicPr>
              <a:picLocks noChangeAspect="1"/>
            </p:cNvPicPr>
            <p:nvPr/>
          </p:nvPicPr>
          <p:blipFill>
            <a:blip r:embed="rId3"/>
            <a:stretch>
              <a:fillRect/>
            </a:stretch>
          </p:blipFill>
          <p:spPr>
            <a:xfrm>
              <a:off x="466673" y="3678368"/>
              <a:ext cx="4208235" cy="2796216"/>
            </a:xfrm>
            <a:prstGeom prst="rect">
              <a:avLst/>
            </a:prstGeom>
          </p:spPr>
        </p:pic>
        <p:pic>
          <p:nvPicPr>
            <p:cNvPr id="5" name="Picture 4" descr="Screen shot 2013-09-25 at 5.14.57 AM.png"/>
            <p:cNvPicPr>
              <a:picLocks noChangeAspect="1"/>
            </p:cNvPicPr>
            <p:nvPr/>
          </p:nvPicPr>
          <p:blipFill>
            <a:blip r:embed="rId4"/>
            <a:stretch>
              <a:fillRect/>
            </a:stretch>
          </p:blipFill>
          <p:spPr>
            <a:xfrm>
              <a:off x="244267" y="406535"/>
              <a:ext cx="4574401" cy="2744640"/>
            </a:xfrm>
            <a:prstGeom prst="rect">
              <a:avLst/>
            </a:prstGeom>
          </p:spPr>
        </p:pic>
        <p:pic>
          <p:nvPicPr>
            <p:cNvPr id="6" name="Picture 5" descr="Screen shot 2013-09-25 at 5.22.31 AM.png"/>
            <p:cNvPicPr>
              <a:picLocks noChangeAspect="1"/>
            </p:cNvPicPr>
            <p:nvPr/>
          </p:nvPicPr>
          <p:blipFill>
            <a:blip r:embed="rId5"/>
            <a:stretch>
              <a:fillRect/>
            </a:stretch>
          </p:blipFill>
          <p:spPr>
            <a:xfrm>
              <a:off x="4979119" y="612863"/>
              <a:ext cx="3560180" cy="5168587"/>
            </a:xfrm>
            <a:prstGeom prst="rect">
              <a:avLst/>
            </a:prstGeom>
          </p:spPr>
        </p:pic>
      </p:grpSp>
      <p:sp>
        <p:nvSpPr>
          <p:cNvPr id="8" name="TextBox 7"/>
          <p:cNvSpPr txBox="1"/>
          <p:nvPr/>
        </p:nvSpPr>
        <p:spPr>
          <a:xfrm>
            <a:off x="160407" y="6245109"/>
            <a:ext cx="5247563" cy="523220"/>
          </a:xfrm>
          <a:prstGeom prst="rect">
            <a:avLst/>
          </a:prstGeom>
          <a:noFill/>
        </p:spPr>
        <p:txBody>
          <a:bodyPr wrap="square" rtlCol="0">
            <a:spAutoFit/>
          </a:bodyPr>
          <a:lstStyle/>
          <a:p>
            <a:r>
              <a:rPr lang="en-US" sz="2800" b="1" dirty="0" smtClean="0"/>
              <a:t>How could this have happened? </a:t>
            </a:r>
            <a:endParaRPr lang="en-US" sz="2800" b="1" dirty="0"/>
          </a:p>
        </p:txBody>
      </p:sp>
      <p:sp>
        <p:nvSpPr>
          <p:cNvPr id="9" name="TextBox 8"/>
          <p:cNvSpPr txBox="1"/>
          <p:nvPr/>
        </p:nvSpPr>
        <p:spPr>
          <a:xfrm>
            <a:off x="5384010" y="5768055"/>
            <a:ext cx="3453856" cy="954107"/>
          </a:xfrm>
          <a:prstGeom prst="rect">
            <a:avLst/>
          </a:prstGeom>
          <a:noFill/>
        </p:spPr>
        <p:txBody>
          <a:bodyPr wrap="square" rtlCol="0">
            <a:spAutoFit/>
          </a:bodyPr>
          <a:lstStyle/>
          <a:p>
            <a:r>
              <a:rPr lang="en-US" sz="2800" b="1" dirty="0" smtClean="0"/>
              <a:t>Is there any way we can help? </a:t>
            </a:r>
            <a:endParaRPr lang="en-US" sz="2800" b="1" dirty="0"/>
          </a:p>
        </p:txBody>
      </p:sp>
      <p:sp>
        <p:nvSpPr>
          <p:cNvPr id="10" name="Title 1"/>
          <p:cNvSpPr>
            <a:spLocks noGrp="1"/>
          </p:cNvSpPr>
          <p:nvPr>
            <p:ph type="title"/>
          </p:nvPr>
        </p:nvSpPr>
        <p:spPr>
          <a:xfrm>
            <a:off x="338668" y="40341"/>
            <a:ext cx="8610466" cy="1411941"/>
          </a:xfrm>
        </p:spPr>
        <p:txBody>
          <a:bodyPr/>
          <a:lstStyle/>
          <a:p>
            <a:r>
              <a:rPr lang="en-US" sz="4800" dirty="0" smtClean="0"/>
              <a:t>Setting a </a:t>
            </a:r>
            <a:r>
              <a:rPr lang="en-US" sz="4800" dirty="0" smtClean="0"/>
              <a:t>[personal] Purpose</a:t>
            </a:r>
            <a:endParaRPr lang="en-US" sz="4800" dirty="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20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p:cNvSpPr>
            <a:spLocks noGrp="1"/>
          </p:cNvSpPr>
          <p:nvPr>
            <p:ph type="title"/>
          </p:nvPr>
        </p:nvSpPr>
        <p:spPr/>
        <p:txBody>
          <a:bodyPr/>
          <a:lstStyle/>
          <a:p>
            <a:r>
              <a:rPr lang="en-US" dirty="0" smtClean="0"/>
              <a:t>What about BUILDING </a:t>
            </a:r>
            <a:br>
              <a:rPr lang="en-US" dirty="0" smtClean="0"/>
            </a:br>
            <a:r>
              <a:rPr lang="en-US" dirty="0" smtClean="0"/>
              <a:t>background knowledge?</a:t>
            </a:r>
          </a:p>
        </p:txBody>
      </p:sp>
      <p:sp>
        <p:nvSpPr>
          <p:cNvPr id="5" name="TextBox 4"/>
          <p:cNvSpPr txBox="1"/>
          <p:nvPr/>
        </p:nvSpPr>
        <p:spPr>
          <a:xfrm>
            <a:off x="246594" y="5643360"/>
            <a:ext cx="8897406" cy="1015663"/>
          </a:xfrm>
          <a:prstGeom prst="rect">
            <a:avLst/>
          </a:prstGeom>
          <a:solidFill>
            <a:schemeClr val="accent3"/>
          </a:solidFill>
          <a:ln w="28575" cmpd="sng">
            <a:solidFill>
              <a:schemeClr val="tx1"/>
            </a:solidFill>
          </a:ln>
        </p:spPr>
        <p:txBody>
          <a:bodyPr wrap="square">
            <a:spAutoFit/>
          </a:bodyPr>
          <a:lstStyle/>
          <a:p>
            <a:pPr>
              <a:defRPr/>
            </a:pPr>
            <a:r>
              <a:rPr lang="en-US" sz="2000" b="1" dirty="0" smtClean="0">
                <a:latin typeface="Arial" charset="0"/>
                <a:ea typeface="ＭＳ Ｐゴシック" charset="-128"/>
                <a:cs typeface="ＭＳ Ｐゴシック" charset="-128"/>
              </a:rPr>
              <a:t>Main Idea?  </a:t>
            </a:r>
            <a:r>
              <a:rPr lang="en-US" sz="2000" dirty="0" smtClean="0">
                <a:latin typeface="Arial" charset="0"/>
                <a:ea typeface="ＭＳ Ｐゴシック" charset="-128"/>
                <a:cs typeface="ＭＳ Ｐゴシック" charset="-128"/>
              </a:rPr>
              <a:t>A baby bat is separated from her mother and ends up being raised by a family of birds  </a:t>
            </a:r>
          </a:p>
          <a:p>
            <a:pPr>
              <a:defRPr/>
            </a:pPr>
            <a:r>
              <a:rPr lang="en-US" sz="2000" b="1" dirty="0" smtClean="0">
                <a:latin typeface="Arial" charset="0"/>
                <a:ea typeface="ＭＳ Ｐゴシック" charset="-128"/>
                <a:cs typeface="ＭＳ Ｐゴシック" charset="-128"/>
              </a:rPr>
              <a:t>Big Idea?  </a:t>
            </a:r>
            <a:r>
              <a:rPr lang="en-US" sz="2000" dirty="0" smtClean="0">
                <a:latin typeface="Arial" charset="0"/>
                <a:ea typeface="ＭＳ Ｐゴシック" charset="-128"/>
                <a:cs typeface="ＭＳ Ｐゴシック" charset="-128"/>
              </a:rPr>
              <a:t>How are animals similar and different? (i.e. nocturnal vs. diurnal) </a:t>
            </a:r>
            <a:endParaRPr lang="en-US" dirty="0">
              <a:latin typeface="Arial" charset="0"/>
              <a:ea typeface="ＭＳ Ｐゴシック" charset="-128"/>
              <a:cs typeface="ＭＳ Ｐゴシック" charset="-128"/>
            </a:endParaRPr>
          </a:p>
        </p:txBody>
      </p:sp>
      <p:pic>
        <p:nvPicPr>
          <p:cNvPr id="6" name="Picture 5" descr="Screen Shot 2014-10-06 at 8.57.44 PM.png">
            <a:hlinkClick r:id="rId3"/>
          </p:cNvPr>
          <p:cNvPicPr>
            <a:picLocks noChangeAspect="1"/>
          </p:cNvPicPr>
          <p:nvPr/>
        </p:nvPicPr>
        <p:blipFill>
          <a:blip r:embed="rId4"/>
          <a:stretch>
            <a:fillRect/>
          </a:stretch>
        </p:blipFill>
        <p:spPr>
          <a:xfrm>
            <a:off x="1645108" y="1754200"/>
            <a:ext cx="5866572" cy="3729340"/>
          </a:xfrm>
          <a:prstGeom prst="rect">
            <a:avLst/>
          </a:prstGeom>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accel="50000" decel="5000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Planning a Book Launch</a:t>
            </a:r>
            <a:endParaRPr lang="en-US" dirty="0"/>
          </a:p>
        </p:txBody>
      </p:sp>
      <p:sp>
        <p:nvSpPr>
          <p:cNvPr id="3" name="Content Placeholder 2"/>
          <p:cNvSpPr>
            <a:spLocks noGrp="1"/>
          </p:cNvSpPr>
          <p:nvPr>
            <p:ph idx="1"/>
          </p:nvPr>
        </p:nvSpPr>
        <p:spPr>
          <a:xfrm>
            <a:off x="792162" y="1761565"/>
            <a:ext cx="7570787" cy="4890449"/>
          </a:xfrm>
        </p:spPr>
        <p:txBody>
          <a:bodyPr>
            <a:normAutofit fontScale="85000" lnSpcReduction="20000"/>
          </a:bodyPr>
          <a:lstStyle/>
          <a:p>
            <a:r>
              <a:rPr lang="en-US" dirty="0" smtClean="0"/>
              <a:t>Share your thoughts about </a:t>
            </a:r>
            <a:r>
              <a:rPr lang="en-US" b="1" dirty="0" smtClean="0"/>
              <a:t>main ideas </a:t>
            </a:r>
            <a:r>
              <a:rPr lang="en-US" dirty="0" smtClean="0"/>
              <a:t>and </a:t>
            </a:r>
            <a:r>
              <a:rPr lang="en-US" b="1" dirty="0" smtClean="0"/>
              <a:t>big ideas </a:t>
            </a:r>
            <a:r>
              <a:rPr lang="en-US" dirty="0" smtClean="0"/>
              <a:t>with your </a:t>
            </a:r>
            <a:r>
              <a:rPr lang="en-US" u="sng" dirty="0" smtClean="0"/>
              <a:t>planning partner</a:t>
            </a:r>
            <a:r>
              <a:rPr lang="en-US" dirty="0" smtClean="0"/>
              <a:t>.  </a:t>
            </a:r>
          </a:p>
          <a:p>
            <a:r>
              <a:rPr lang="en-US" dirty="0" smtClean="0"/>
              <a:t>Think about the example I modeled for how to launch </a:t>
            </a:r>
            <a:r>
              <a:rPr lang="en-US" i="1" dirty="0" smtClean="0"/>
              <a:t>Oil Spill </a:t>
            </a:r>
            <a:r>
              <a:rPr lang="en-US" dirty="0" smtClean="0"/>
              <a:t>for some ideas. </a:t>
            </a:r>
          </a:p>
          <a:p>
            <a:r>
              <a:rPr lang="en-US" dirty="0" smtClean="0"/>
              <a:t>Create a 2-3 minute launch for your text that </a:t>
            </a:r>
            <a:r>
              <a:rPr lang="en-US" b="1" dirty="0" smtClean="0"/>
              <a:t>engages students </a:t>
            </a:r>
            <a:r>
              <a:rPr lang="en-US" dirty="0" smtClean="0"/>
              <a:t>(your peers) in thinking about the ideas and </a:t>
            </a:r>
            <a:r>
              <a:rPr lang="en-US" b="1" dirty="0" smtClean="0"/>
              <a:t>sets a purpose </a:t>
            </a:r>
            <a:r>
              <a:rPr lang="en-US" dirty="0" smtClean="0"/>
              <a:t>for reading.   </a:t>
            </a:r>
          </a:p>
          <a:p>
            <a:r>
              <a:rPr lang="en-US" dirty="0" smtClean="0"/>
              <a:t>Each of you will conduct your book launch in the next class (in jigsaw groups). </a:t>
            </a:r>
          </a:p>
          <a:p>
            <a:r>
              <a:rPr lang="en-US" dirty="0" smtClean="0"/>
              <a:t>While watching</a:t>
            </a:r>
            <a:r>
              <a:rPr lang="en-US" dirty="0" smtClean="0"/>
              <a:t>, think: </a:t>
            </a:r>
            <a:r>
              <a:rPr lang="en-US" dirty="0"/>
              <a:t>I</a:t>
            </a:r>
            <a:r>
              <a:rPr lang="en-US" dirty="0" smtClean="0"/>
              <a:t>s </a:t>
            </a:r>
            <a:r>
              <a:rPr lang="en-US" dirty="0" smtClean="0"/>
              <a:t>this book launch effective? Why/why not?  What might you do differently next time? </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Book Launch </a:t>
            </a:r>
            <a:r>
              <a:rPr lang="en-US" dirty="0" smtClean="0"/>
              <a:t>Choices: Groups of 3 people</a:t>
            </a:r>
            <a:endParaRPr lang="en-US" dirty="0"/>
          </a:p>
        </p:txBody>
      </p:sp>
      <p:sp>
        <p:nvSpPr>
          <p:cNvPr id="3" name="Content Placeholder 2"/>
          <p:cNvSpPr>
            <a:spLocks noGrp="1"/>
          </p:cNvSpPr>
          <p:nvPr>
            <p:ph idx="1"/>
          </p:nvPr>
        </p:nvSpPr>
        <p:spPr>
          <a:xfrm>
            <a:off x="78541" y="1670816"/>
            <a:ext cx="4736521" cy="4289611"/>
          </a:xfrm>
        </p:spPr>
        <p:txBody>
          <a:bodyPr/>
          <a:lstStyle/>
          <a:p>
            <a:pPr marL="349250" lvl="1" indent="0">
              <a:buNone/>
            </a:pPr>
            <a:r>
              <a:rPr lang="en-US" b="1" dirty="0" smtClean="0"/>
              <a:t>FICTION/</a:t>
            </a:r>
          </a:p>
          <a:p>
            <a:pPr marL="349250" lvl="1" indent="0">
              <a:buNone/>
            </a:pPr>
            <a:r>
              <a:rPr lang="en-US" b="1" dirty="0" smtClean="0"/>
              <a:t>NARRATIVE TEXT  </a:t>
            </a:r>
          </a:p>
          <a:p>
            <a:pPr lvl="1"/>
            <a:r>
              <a:rPr lang="en-US" dirty="0" smtClean="0"/>
              <a:t>Swimmy </a:t>
            </a:r>
            <a:r>
              <a:rPr lang="en-US" dirty="0" smtClean="0"/>
              <a:t>(#1) </a:t>
            </a:r>
          </a:p>
          <a:p>
            <a:pPr lvl="1"/>
            <a:r>
              <a:rPr lang="en-US" dirty="0" smtClean="0"/>
              <a:t>A Color of His Own (#2) </a:t>
            </a:r>
          </a:p>
          <a:p>
            <a:pPr lvl="1"/>
            <a:r>
              <a:rPr lang="en-US" dirty="0" smtClean="0"/>
              <a:t>Happy Birthday Moon (</a:t>
            </a:r>
            <a:r>
              <a:rPr lang="en-US" dirty="0" smtClean="0"/>
              <a:t>#3)</a:t>
            </a:r>
          </a:p>
          <a:p>
            <a:pPr lvl="1"/>
            <a:r>
              <a:rPr lang="en-US" dirty="0" smtClean="0"/>
              <a:t>Frederick (</a:t>
            </a:r>
            <a:r>
              <a:rPr lang="en-US" dirty="0" smtClean="0"/>
              <a:t>#4) </a:t>
            </a:r>
          </a:p>
          <a:p>
            <a:pPr lvl="1"/>
            <a:endParaRPr lang="en-US" dirty="0"/>
          </a:p>
        </p:txBody>
      </p:sp>
      <p:sp>
        <p:nvSpPr>
          <p:cNvPr id="4" name="Content Placeholder 2"/>
          <p:cNvSpPr txBox="1">
            <a:spLocks/>
          </p:cNvSpPr>
          <p:nvPr/>
        </p:nvSpPr>
        <p:spPr>
          <a:xfrm>
            <a:off x="4815062" y="1642923"/>
            <a:ext cx="4328937" cy="4289611"/>
          </a:xfrm>
          <a:prstGeom prst="rect">
            <a:avLst/>
          </a:prstGeom>
        </p:spPr>
        <p:txBody>
          <a:bodyPr vert="horz" lIns="91440" tIns="45720" rIns="91440" bIns="45720" rtlCol="0">
            <a:normAutofit/>
          </a:bodyPr>
          <a:lstStyle>
            <a:lvl1pPr marL="342900" indent="-342900" algn="l" defTabSz="914400" rtl="0" eaLnBrk="1" latinLnBrk="0" hangingPunct="1">
              <a:spcBef>
                <a:spcPts val="2400"/>
              </a:spcBef>
              <a:buClr>
                <a:schemeClr val="accent1">
                  <a:lumMod val="60000"/>
                  <a:lumOff val="40000"/>
                </a:schemeClr>
              </a:buClr>
              <a:buFont typeface="Candara" pitchFamily="34" charset="0"/>
              <a:buChar char="•"/>
              <a:defRPr sz="2800" kern="1200">
                <a:solidFill>
                  <a:schemeClr val="tx2"/>
                </a:solidFill>
                <a:latin typeface="+mn-lt"/>
                <a:ea typeface="+mn-ea"/>
                <a:cs typeface="+mn-cs"/>
              </a:defRPr>
            </a:lvl1pPr>
            <a:lvl2pPr marL="685800" indent="-336550" algn="l" defTabSz="914400" rtl="0" eaLnBrk="1" latinLnBrk="0" hangingPunct="1">
              <a:spcBef>
                <a:spcPts val="600"/>
              </a:spcBef>
              <a:buClr>
                <a:schemeClr val="tx2"/>
              </a:buClr>
              <a:buFont typeface="Candara" pitchFamily="34" charset="0"/>
              <a:buChar char="•"/>
              <a:defRPr sz="2600" kern="1200">
                <a:solidFill>
                  <a:schemeClr val="tx2"/>
                </a:solidFill>
                <a:latin typeface="+mn-lt"/>
                <a:ea typeface="+mn-ea"/>
                <a:cs typeface="+mn-cs"/>
              </a:defRPr>
            </a:lvl2pPr>
            <a:lvl3pPr marL="1035050" indent="-349250" algn="l" defTabSz="914400" rtl="0" eaLnBrk="1" latinLnBrk="0" hangingPunct="1">
              <a:spcBef>
                <a:spcPts val="600"/>
              </a:spcBef>
              <a:buClr>
                <a:schemeClr val="accent1">
                  <a:lumMod val="60000"/>
                  <a:lumOff val="40000"/>
                </a:schemeClr>
              </a:buClr>
              <a:buFont typeface="Candara" pitchFamily="34" charset="0"/>
              <a:buChar char="•"/>
              <a:defRPr sz="2400" kern="1200">
                <a:solidFill>
                  <a:schemeClr val="tx2"/>
                </a:solidFill>
                <a:latin typeface="+mn-lt"/>
                <a:ea typeface="+mn-ea"/>
                <a:cs typeface="+mn-cs"/>
              </a:defRPr>
            </a:lvl3pPr>
            <a:lvl4pPr marL="1371600" indent="-336550" algn="l" defTabSz="914400" rtl="0" eaLnBrk="1" latinLnBrk="0" hangingPunct="1">
              <a:spcBef>
                <a:spcPts val="600"/>
              </a:spcBef>
              <a:buClr>
                <a:schemeClr val="tx2"/>
              </a:buClr>
              <a:buFont typeface="Candara" pitchFamily="34" charset="0"/>
              <a:buChar char="•"/>
              <a:defRPr sz="2200" kern="1200">
                <a:solidFill>
                  <a:schemeClr val="tx2"/>
                </a:solidFill>
                <a:latin typeface="+mn-lt"/>
                <a:ea typeface="+mn-ea"/>
                <a:cs typeface="+mn-cs"/>
              </a:defRPr>
            </a:lvl4pPr>
            <a:lvl5pPr marL="1720850" indent="-349250" algn="l" defTabSz="914400" rtl="0" eaLnBrk="1" latinLnBrk="0" hangingPunct="1">
              <a:spcBef>
                <a:spcPts val="600"/>
              </a:spcBef>
              <a:buClr>
                <a:schemeClr val="accent1">
                  <a:lumMod val="60000"/>
                  <a:lumOff val="40000"/>
                </a:schemeClr>
              </a:buClr>
              <a:buFont typeface="Candara" pitchFamily="34" charset="0"/>
              <a:buChar char="•"/>
              <a:defRPr sz="2000" kern="1200">
                <a:solidFill>
                  <a:schemeClr val="tx2"/>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9250" lvl="1" indent="0">
              <a:buNone/>
            </a:pPr>
            <a:r>
              <a:rPr lang="en-US" b="1" dirty="0" smtClean="0"/>
              <a:t>NON-FICTION/INFORMATIONAL TEXT  </a:t>
            </a:r>
          </a:p>
          <a:p>
            <a:pPr lvl="1"/>
            <a:r>
              <a:rPr lang="en-US" dirty="0" smtClean="0"/>
              <a:t>Wild </a:t>
            </a:r>
            <a:r>
              <a:rPr lang="en-US" dirty="0" smtClean="0"/>
              <a:t>Ways (#5) </a:t>
            </a:r>
          </a:p>
          <a:p>
            <a:pPr lvl="1"/>
            <a:r>
              <a:rPr lang="en-US" dirty="0"/>
              <a:t>Just Like Earth </a:t>
            </a:r>
            <a:r>
              <a:rPr lang="en-US" dirty="0" smtClean="0"/>
              <a:t>(#6) </a:t>
            </a:r>
          </a:p>
          <a:p>
            <a:pPr lvl="1"/>
            <a:r>
              <a:rPr lang="en-US" dirty="0" smtClean="0"/>
              <a:t>Seahorse (#6) </a:t>
            </a:r>
          </a:p>
          <a:p>
            <a:pPr lvl="1"/>
            <a:r>
              <a:rPr lang="en-US" dirty="0" smtClean="0"/>
              <a:t>Orphans No More (#7) </a:t>
            </a:r>
          </a:p>
          <a:p>
            <a:pPr lvl="1"/>
            <a:r>
              <a:rPr lang="en-US" dirty="0" smtClean="0"/>
              <a:t>Beat the Heat (#8) </a:t>
            </a:r>
          </a:p>
          <a:p>
            <a:pPr lvl="1"/>
            <a:r>
              <a:rPr lang="en-US" dirty="0" smtClean="0"/>
              <a:t>Stories in the Soil (</a:t>
            </a:r>
            <a:r>
              <a:rPr lang="en-US" dirty="0" smtClean="0"/>
              <a:t>#9) </a:t>
            </a:r>
            <a:endParaRPr lang="en-US" dirty="0"/>
          </a:p>
        </p:txBody>
      </p:sp>
      <p:sp>
        <p:nvSpPr>
          <p:cNvPr id="5" name="TextBox 4"/>
          <p:cNvSpPr txBox="1"/>
          <p:nvPr/>
        </p:nvSpPr>
        <p:spPr>
          <a:xfrm>
            <a:off x="512491" y="5302273"/>
            <a:ext cx="8376750" cy="1477327"/>
          </a:xfrm>
          <a:prstGeom prst="rect">
            <a:avLst/>
          </a:prstGeom>
          <a:noFill/>
        </p:spPr>
        <p:txBody>
          <a:bodyPr wrap="square" rtlCol="0">
            <a:spAutoFit/>
          </a:bodyPr>
          <a:lstStyle/>
          <a:p>
            <a:r>
              <a:rPr lang="en-US" sz="2400" b="1" dirty="0"/>
              <a:t>TRY IT OUT: </a:t>
            </a:r>
          </a:p>
          <a:p>
            <a:pPr lvl="1"/>
            <a:r>
              <a:rPr lang="en-US" sz="2400" dirty="0"/>
              <a:t>Work in small group to determine the main ideas and </a:t>
            </a:r>
            <a:r>
              <a:rPr lang="en-US" sz="2400" dirty="0" smtClean="0"/>
              <a:t>one </a:t>
            </a:r>
            <a:r>
              <a:rPr lang="en-US" sz="2400" dirty="0"/>
              <a:t>big idea in a children’s text &amp; plan a book launch</a:t>
            </a:r>
          </a:p>
          <a:p>
            <a:endParaRPr lang="en-US" dirty="0"/>
          </a:p>
        </p:txBody>
      </p:sp>
    </p:spTree>
    <p:extLst>
      <p:ext uri="{BB962C8B-B14F-4D97-AF65-F5344CB8AC3E}">
        <p14:creationId xmlns:p14="http://schemas.microsoft.com/office/powerpoint/2010/main" val="178844309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6804" y="40341"/>
            <a:ext cx="8917196" cy="1411941"/>
          </a:xfrm>
        </p:spPr>
        <p:txBody>
          <a:bodyPr/>
          <a:lstStyle/>
          <a:p>
            <a:r>
              <a:rPr lang="en-US" sz="4800" dirty="0" smtClean="0"/>
              <a:t>Monitor/Self-Assess: Can you accomplish today’s o</a:t>
            </a:r>
            <a:r>
              <a:rPr lang="en-US" sz="4800" dirty="0" smtClean="0"/>
              <a:t>bjectives?  </a:t>
            </a:r>
            <a:endParaRPr lang="en-US" sz="4800" dirty="0"/>
          </a:p>
        </p:txBody>
      </p:sp>
      <p:sp>
        <p:nvSpPr>
          <p:cNvPr id="3" name="Content Placeholder 2"/>
          <p:cNvSpPr>
            <a:spLocks noGrp="1"/>
          </p:cNvSpPr>
          <p:nvPr>
            <p:ph idx="1"/>
          </p:nvPr>
        </p:nvSpPr>
        <p:spPr>
          <a:xfrm>
            <a:off x="792162" y="1761565"/>
            <a:ext cx="7809727" cy="4864290"/>
          </a:xfrm>
        </p:spPr>
        <p:txBody>
          <a:bodyPr>
            <a:normAutofit fontScale="77500" lnSpcReduction="20000"/>
          </a:bodyPr>
          <a:lstStyle/>
          <a:p>
            <a:r>
              <a:rPr lang="en-US" b="1" dirty="0" smtClean="0"/>
              <a:t>Discuss connections between five factors that influence comprehension</a:t>
            </a:r>
          </a:p>
          <a:p>
            <a:r>
              <a:rPr lang="en-US" b="1" dirty="0" smtClean="0"/>
              <a:t>READER FACTORS: </a:t>
            </a:r>
          </a:p>
          <a:p>
            <a:pPr lvl="1"/>
            <a:r>
              <a:rPr lang="en-US" dirty="0" smtClean="0"/>
              <a:t>Identify the types of background knowledge that can influence comprehension </a:t>
            </a:r>
          </a:p>
          <a:p>
            <a:r>
              <a:rPr lang="en-US" b="1" dirty="0" smtClean="0"/>
              <a:t>TEACHER FACTORS: </a:t>
            </a:r>
          </a:p>
          <a:p>
            <a:pPr lvl="1"/>
            <a:r>
              <a:rPr lang="en-US" dirty="0" smtClean="0"/>
              <a:t>Identify the </a:t>
            </a:r>
            <a:r>
              <a:rPr lang="en-US" b="1" dirty="0" smtClean="0"/>
              <a:t>teacher’s role </a:t>
            </a:r>
            <a:r>
              <a:rPr lang="en-US" dirty="0" smtClean="0"/>
              <a:t>at each stage of reading (Before, During, and After reading)</a:t>
            </a:r>
          </a:p>
          <a:p>
            <a:pPr lvl="1"/>
            <a:r>
              <a:rPr lang="en-US" dirty="0" smtClean="0"/>
              <a:t>Observe and apply ways to </a:t>
            </a:r>
            <a:r>
              <a:rPr lang="en-US" b="1" dirty="0" smtClean="0"/>
              <a:t>launch a book </a:t>
            </a:r>
            <a:r>
              <a:rPr lang="en-US" dirty="0" smtClean="0"/>
              <a:t>(pre-reading activity) to </a:t>
            </a:r>
            <a:r>
              <a:rPr lang="en-US" b="1" dirty="0" smtClean="0"/>
              <a:t>set a context </a:t>
            </a:r>
            <a:r>
              <a:rPr lang="en-US" dirty="0" smtClean="0"/>
              <a:t>that engages readers with the </a:t>
            </a:r>
            <a:r>
              <a:rPr lang="en-US" b="1" dirty="0" smtClean="0"/>
              <a:t>main ideas </a:t>
            </a:r>
            <a:r>
              <a:rPr lang="en-US" dirty="0" smtClean="0"/>
              <a:t>and </a:t>
            </a:r>
            <a:r>
              <a:rPr lang="en-US" dirty="0" smtClean="0"/>
              <a:t>gets them ready to think about the </a:t>
            </a:r>
            <a:r>
              <a:rPr lang="en-US" b="1" dirty="0" smtClean="0"/>
              <a:t>big ideas</a:t>
            </a:r>
          </a:p>
          <a:p>
            <a:r>
              <a:rPr lang="en-US" b="1" dirty="0" smtClean="0"/>
              <a:t>TRY IT OUT: </a:t>
            </a:r>
          </a:p>
          <a:p>
            <a:pPr lvl="1"/>
            <a:r>
              <a:rPr lang="en-US" dirty="0" smtClean="0"/>
              <a:t>Work in small group to determine the </a:t>
            </a:r>
            <a:r>
              <a:rPr lang="en-US" dirty="0" smtClean="0"/>
              <a:t>main ideas and one big </a:t>
            </a:r>
            <a:r>
              <a:rPr lang="en-US" dirty="0" smtClean="0"/>
              <a:t>idea in a children’s text &amp; plan a book launch</a:t>
            </a:r>
          </a:p>
          <a:p>
            <a:endParaRPr lang="en-US" dirty="0"/>
          </a:p>
        </p:txBody>
      </p:sp>
    </p:spTree>
    <p:extLst>
      <p:ext uri="{BB962C8B-B14F-4D97-AF65-F5344CB8AC3E}">
        <p14:creationId xmlns:p14="http://schemas.microsoft.com/office/powerpoint/2010/main" val="3424205289"/>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p:txBody>
          <a:bodyPr/>
          <a:lstStyle/>
          <a:p>
            <a:r>
              <a:rPr lang="en-US" dirty="0" smtClean="0"/>
              <a:t>Homework</a:t>
            </a:r>
          </a:p>
        </p:txBody>
      </p:sp>
      <p:sp>
        <p:nvSpPr>
          <p:cNvPr id="47108" name="Content Placeholder 2"/>
          <p:cNvSpPr>
            <a:spLocks noGrp="1"/>
          </p:cNvSpPr>
          <p:nvPr>
            <p:ph idx="1"/>
          </p:nvPr>
        </p:nvSpPr>
        <p:spPr>
          <a:xfrm>
            <a:off x="498475" y="1981200"/>
            <a:ext cx="7864474" cy="4144963"/>
          </a:xfrm>
        </p:spPr>
        <p:txBody>
          <a:bodyPr>
            <a:normAutofit fontScale="92500" lnSpcReduction="10000"/>
          </a:bodyPr>
          <a:lstStyle/>
          <a:p>
            <a:r>
              <a:rPr lang="en-US" sz="2800" b="1" dirty="0" smtClean="0"/>
              <a:t>For next Tuesday Sept. </a:t>
            </a:r>
            <a:r>
              <a:rPr lang="en-US" b="1" dirty="0" smtClean="0"/>
              <a:t>19</a:t>
            </a:r>
            <a:r>
              <a:rPr lang="en-US" sz="2800" b="1" dirty="0" smtClean="0"/>
              <a:t> </a:t>
            </a:r>
            <a:endParaRPr lang="en-US" sz="2800" b="1" dirty="0" smtClean="0"/>
          </a:p>
          <a:p>
            <a:pPr lvl="1"/>
            <a:r>
              <a:rPr lang="en-US" sz="2600" dirty="0" smtClean="0"/>
              <a:t>Continue working on your book launch (access narrative books on the wiki) </a:t>
            </a:r>
          </a:p>
          <a:p>
            <a:pPr lvl="1"/>
            <a:r>
              <a:rPr lang="en-US" dirty="0" smtClean="0"/>
              <a:t>Come next class prepared to teach to three other classmates after some practice with your partner. </a:t>
            </a:r>
          </a:p>
          <a:p>
            <a:pPr lvl="1"/>
            <a:endParaRPr lang="en-US" dirty="0"/>
          </a:p>
          <a:p>
            <a:pPr marL="349250" lvl="1" indent="0">
              <a:buNone/>
            </a:pPr>
            <a:r>
              <a:rPr lang="en-US" b="1" dirty="0" smtClean="0"/>
              <a:t>For next Thursday Sept. </a:t>
            </a:r>
            <a:r>
              <a:rPr lang="en-US" b="1" dirty="0" smtClean="0"/>
              <a:t>21 </a:t>
            </a:r>
            <a:endParaRPr lang="en-US" b="1" dirty="0" smtClean="0"/>
          </a:p>
          <a:p>
            <a:pPr lvl="1"/>
            <a:r>
              <a:rPr lang="en-US" dirty="0" smtClean="0"/>
              <a:t>Read Chapter 6 (Motivation) </a:t>
            </a:r>
          </a:p>
          <a:p>
            <a:pPr lvl="1"/>
            <a:r>
              <a:rPr lang="en-US" dirty="0" smtClean="0"/>
              <a:t>Complete book launch reflection and hand in your typed version of joint plan and individual reflection.</a:t>
            </a:r>
          </a:p>
          <a:p>
            <a:endParaRPr lang="en-US" sz="2800" dirty="0" smtClean="0"/>
          </a:p>
          <a:p>
            <a:pPr>
              <a:buFontTx/>
              <a:buNone/>
            </a:pPr>
            <a:endParaRPr lang="en-US" sz="2800" dirty="0"/>
          </a:p>
        </p:txBody>
      </p:sp>
    </p:spTree>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Objectives </a:t>
            </a:r>
            <a:endParaRPr lang="en-US" dirty="0"/>
          </a:p>
        </p:txBody>
      </p:sp>
      <p:sp>
        <p:nvSpPr>
          <p:cNvPr id="3" name="Content Placeholder 2"/>
          <p:cNvSpPr>
            <a:spLocks noGrp="1"/>
          </p:cNvSpPr>
          <p:nvPr>
            <p:ph idx="1"/>
          </p:nvPr>
        </p:nvSpPr>
        <p:spPr>
          <a:xfrm>
            <a:off x="792162" y="1761565"/>
            <a:ext cx="7809727" cy="4864290"/>
          </a:xfrm>
        </p:spPr>
        <p:txBody>
          <a:bodyPr>
            <a:normAutofit fontScale="77500" lnSpcReduction="20000"/>
          </a:bodyPr>
          <a:lstStyle/>
          <a:p>
            <a:r>
              <a:rPr lang="en-US" b="1" dirty="0" smtClean="0"/>
              <a:t>Discuss connections between five factors that influence comprehension</a:t>
            </a:r>
          </a:p>
          <a:p>
            <a:r>
              <a:rPr lang="en-US" b="1" dirty="0" smtClean="0"/>
              <a:t>READER FACTORS: </a:t>
            </a:r>
          </a:p>
          <a:p>
            <a:pPr lvl="1"/>
            <a:r>
              <a:rPr lang="en-US" dirty="0" smtClean="0"/>
              <a:t>Identify the types of background knowledge that can influence comprehension </a:t>
            </a:r>
          </a:p>
          <a:p>
            <a:r>
              <a:rPr lang="en-US" b="1" dirty="0" smtClean="0"/>
              <a:t>TEACHER FACTORS: </a:t>
            </a:r>
          </a:p>
          <a:p>
            <a:pPr lvl="1"/>
            <a:r>
              <a:rPr lang="en-US" dirty="0" smtClean="0"/>
              <a:t>Identify the </a:t>
            </a:r>
            <a:r>
              <a:rPr lang="en-US" b="1" dirty="0" smtClean="0"/>
              <a:t>teacher’s role </a:t>
            </a:r>
            <a:r>
              <a:rPr lang="en-US" dirty="0" smtClean="0"/>
              <a:t>at each stage of reading (Before, During, and After reading)</a:t>
            </a:r>
          </a:p>
          <a:p>
            <a:pPr lvl="1"/>
            <a:r>
              <a:rPr lang="en-US" dirty="0" smtClean="0"/>
              <a:t>Observe and apply ways to </a:t>
            </a:r>
            <a:r>
              <a:rPr lang="en-US" b="1" dirty="0" smtClean="0"/>
              <a:t>launch a book </a:t>
            </a:r>
            <a:r>
              <a:rPr lang="en-US" dirty="0" smtClean="0"/>
              <a:t>(pre-reading activity) to </a:t>
            </a:r>
            <a:r>
              <a:rPr lang="en-US" b="1" dirty="0" smtClean="0"/>
              <a:t>set a context </a:t>
            </a:r>
            <a:r>
              <a:rPr lang="en-US" dirty="0" smtClean="0"/>
              <a:t>that engages readers with the </a:t>
            </a:r>
            <a:r>
              <a:rPr lang="en-US" b="1" dirty="0" smtClean="0"/>
              <a:t>main ideas </a:t>
            </a:r>
            <a:r>
              <a:rPr lang="en-US" dirty="0" smtClean="0"/>
              <a:t>and the </a:t>
            </a:r>
            <a:r>
              <a:rPr lang="en-US" b="1" dirty="0" smtClean="0"/>
              <a:t>big ideas</a:t>
            </a:r>
          </a:p>
          <a:p>
            <a:r>
              <a:rPr lang="en-US" b="1" dirty="0" smtClean="0"/>
              <a:t>TRY IT OUT: </a:t>
            </a:r>
          </a:p>
          <a:p>
            <a:pPr lvl="1"/>
            <a:r>
              <a:rPr lang="en-US" dirty="0" smtClean="0"/>
              <a:t>Work in small group to determine the big idea in a children’s text &amp; plan a book launch</a:t>
            </a:r>
          </a:p>
          <a:p>
            <a:endParaRPr lang="en-US" dirty="0"/>
          </a:p>
        </p:txBody>
      </p:sp>
    </p:spTree>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7927" y="80257"/>
            <a:ext cx="8182545" cy="1116106"/>
          </a:xfrm>
        </p:spPr>
        <p:txBody>
          <a:bodyPr/>
          <a:lstStyle/>
          <a:p>
            <a:r>
              <a:rPr lang="en-US" sz="3600" b="1" dirty="0" smtClean="0"/>
              <a:t>Five Factors of Comprehension that Anchor Instructional Problem Solving</a:t>
            </a:r>
            <a:endParaRPr lang="en-US" sz="3600" b="1" dirty="0"/>
          </a:p>
        </p:txBody>
      </p:sp>
      <p:sp>
        <p:nvSpPr>
          <p:cNvPr id="3" name="Content Placeholder 2"/>
          <p:cNvSpPr>
            <a:spLocks noGrp="1"/>
          </p:cNvSpPr>
          <p:nvPr>
            <p:ph idx="1"/>
          </p:nvPr>
        </p:nvSpPr>
        <p:spPr>
          <a:xfrm>
            <a:off x="438984" y="1778000"/>
            <a:ext cx="8331488" cy="4766235"/>
          </a:xfrm>
        </p:spPr>
        <p:txBody>
          <a:bodyPr>
            <a:normAutofit fontScale="62500" lnSpcReduction="20000"/>
          </a:bodyPr>
          <a:lstStyle/>
          <a:p>
            <a:pPr marL="0" indent="0">
              <a:buNone/>
            </a:pPr>
            <a:r>
              <a:rPr lang="en-US" sz="3600" b="1" dirty="0" smtClean="0"/>
              <a:t>Opportunities to Differentiate and Create Conditions for Success (see p. 19-20) </a:t>
            </a:r>
          </a:p>
          <a:p>
            <a:pPr marL="457200" indent="-457200">
              <a:buFont typeface="+mj-lt"/>
              <a:buAutoNum type="arabicPeriod"/>
            </a:pPr>
            <a:r>
              <a:rPr lang="en-US" sz="3600" b="1" u="sng" dirty="0" smtClean="0"/>
              <a:t>Learner</a:t>
            </a:r>
            <a:r>
              <a:rPr lang="en-US" sz="3600" u="sng" dirty="0" smtClean="0"/>
              <a:t> </a:t>
            </a:r>
            <a:r>
              <a:rPr lang="en-US" sz="3600" dirty="0" smtClean="0"/>
              <a:t>characteristics </a:t>
            </a:r>
          </a:p>
          <a:p>
            <a:pPr marL="457200" indent="-457200">
              <a:buFont typeface="+mj-lt"/>
              <a:buAutoNum type="arabicPeriod"/>
            </a:pPr>
            <a:r>
              <a:rPr lang="en-US" sz="3600" b="1" u="sng" dirty="0" smtClean="0"/>
              <a:t>Teacher Characteristics</a:t>
            </a:r>
            <a:r>
              <a:rPr lang="en-US" sz="3600" dirty="0" smtClean="0"/>
              <a:t>/</a:t>
            </a:r>
            <a:r>
              <a:rPr lang="en-US" sz="3600" b="1" dirty="0" smtClean="0"/>
              <a:t>Teaching Practices </a:t>
            </a:r>
            <a:r>
              <a:rPr lang="en-US" sz="3600" dirty="0"/>
              <a:t/>
            </a:r>
            <a:br>
              <a:rPr lang="en-US" sz="3600" dirty="0"/>
            </a:br>
            <a:r>
              <a:rPr lang="en-US" sz="3600" dirty="0"/>
              <a:t>(motivate readers, </a:t>
            </a:r>
            <a:r>
              <a:rPr lang="en-US" sz="3600" dirty="0" smtClean="0"/>
              <a:t>model knowledge of the processes through strategy instruction, discussion, instructional routines, </a:t>
            </a:r>
            <a:r>
              <a:rPr lang="en-US" sz="3600" dirty="0"/>
              <a:t>response options, </a:t>
            </a:r>
            <a:r>
              <a:rPr lang="en-US" sz="3600" dirty="0" smtClean="0"/>
              <a:t>assess impact on learning)</a:t>
            </a:r>
          </a:p>
          <a:p>
            <a:pPr marL="457200" indent="-457200">
              <a:buFont typeface="+mj-lt"/>
              <a:buAutoNum type="arabicPeriod"/>
            </a:pPr>
            <a:r>
              <a:rPr lang="en-US" sz="3600" b="1" u="sng" dirty="0"/>
              <a:t>Text </a:t>
            </a:r>
            <a:r>
              <a:rPr lang="en-US" sz="3600" dirty="0" smtClean="0"/>
              <a:t>characteristics (range of genres, structures, media)</a:t>
            </a:r>
            <a:endParaRPr lang="en-US" sz="3600" dirty="0"/>
          </a:p>
          <a:p>
            <a:pPr marL="457200" indent="-457200">
              <a:buFont typeface="+mj-lt"/>
              <a:buAutoNum type="arabicPeriod"/>
            </a:pPr>
            <a:r>
              <a:rPr lang="en-US" sz="3600" b="1" u="sng" dirty="0"/>
              <a:t>Task </a:t>
            </a:r>
            <a:r>
              <a:rPr lang="en-US" sz="3600" dirty="0"/>
              <a:t>(How is comprehension defined</a:t>
            </a:r>
            <a:r>
              <a:rPr lang="en-US" sz="3600" dirty="0" smtClean="0"/>
              <a:t>? Recall, meaning making, critical thinking, dialogue, group work, reflection, response</a:t>
            </a:r>
            <a:r>
              <a:rPr lang="is-IS" sz="3600" dirty="0" smtClean="0"/>
              <a:t>...</a:t>
            </a:r>
            <a:r>
              <a:rPr lang="en-US" sz="3600" dirty="0" smtClean="0"/>
              <a:t>) </a:t>
            </a:r>
          </a:p>
          <a:p>
            <a:pPr marL="457200" indent="-457200">
              <a:buFont typeface="+mj-lt"/>
              <a:buAutoNum type="arabicPeriod"/>
            </a:pPr>
            <a:r>
              <a:rPr lang="en-US" sz="3600" b="1" u="sng" dirty="0" smtClean="0"/>
              <a:t>Context </a:t>
            </a:r>
            <a:r>
              <a:rPr lang="en-US" sz="3600" dirty="0" smtClean="0"/>
              <a:t>(where, when, with whom text is used)  </a:t>
            </a:r>
            <a:endParaRPr lang="en-US" sz="3600" dirty="0"/>
          </a:p>
        </p:txBody>
      </p:sp>
    </p:spTree>
    <p:extLst>
      <p:ext uri="{BB962C8B-B14F-4D97-AF65-F5344CB8AC3E}">
        <p14:creationId xmlns:p14="http://schemas.microsoft.com/office/powerpoint/2010/main" val="1289052074"/>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descr="RAND.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890685" y="850844"/>
            <a:ext cx="6806753" cy="5105065"/>
          </a:xfrm>
          <a:prstGeom prst="rect">
            <a:avLst/>
          </a:prstGeom>
        </p:spPr>
      </p:pic>
    </p:spTree>
    <p:extLst>
      <p:ext uri="{BB962C8B-B14F-4D97-AF65-F5344CB8AC3E}">
        <p14:creationId xmlns:p14="http://schemas.microsoft.com/office/powerpoint/2010/main" val="2199235586"/>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490926" y="5208825"/>
            <a:ext cx="6005118" cy="1470025"/>
          </a:xfrm>
        </p:spPr>
        <p:txBody>
          <a:bodyPr/>
          <a:lstStyle/>
          <a:p>
            <a:r>
              <a:rPr lang="en-US" dirty="0" smtClean="0"/>
              <a:t>How do these five elements fit together??</a:t>
            </a:r>
            <a:endParaRPr lang="en-US" dirty="0"/>
          </a:p>
        </p:txBody>
      </p:sp>
      <p:sp>
        <p:nvSpPr>
          <p:cNvPr id="4" name="Action Button: Help 3">
            <a:hlinkClick r:id="" action="ppaction://noaction" highlightClick="1"/>
          </p:cNvPr>
          <p:cNvSpPr/>
          <p:nvPr/>
        </p:nvSpPr>
        <p:spPr>
          <a:xfrm>
            <a:off x="2814176" y="369642"/>
            <a:ext cx="3366323" cy="3188738"/>
          </a:xfrm>
          <a:prstGeom prst="actionButtonHelp">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282433508"/>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At your table– 3 minutes</a:t>
            </a:r>
            <a:endParaRPr lang="en-US" dirty="0"/>
          </a:p>
        </p:txBody>
      </p:sp>
      <p:sp>
        <p:nvSpPr>
          <p:cNvPr id="3" name="Content Placeholder 2"/>
          <p:cNvSpPr>
            <a:spLocks noGrp="1"/>
          </p:cNvSpPr>
          <p:nvPr>
            <p:ph idx="1"/>
          </p:nvPr>
        </p:nvSpPr>
        <p:spPr/>
        <p:txBody>
          <a:bodyPr/>
          <a:lstStyle/>
          <a:p>
            <a:r>
              <a:rPr lang="en-US" dirty="0" smtClean="0"/>
              <a:t>Are these five factors really separate? </a:t>
            </a:r>
            <a:endParaRPr lang="en-US" dirty="0"/>
          </a:p>
          <a:p>
            <a:r>
              <a:rPr lang="en-US" dirty="0" smtClean="0"/>
              <a:t>Draw a picture of how you see the five factors </a:t>
            </a:r>
            <a:r>
              <a:rPr lang="en-US" dirty="0"/>
              <a:t>working </a:t>
            </a:r>
            <a:r>
              <a:rPr lang="en-US" dirty="0" smtClean="0"/>
              <a:t>together to influence comprehension</a:t>
            </a:r>
            <a:endParaRPr lang="en-US" dirty="0"/>
          </a:p>
        </p:txBody>
      </p:sp>
    </p:spTree>
    <p:extLst>
      <p:ext uri="{BB962C8B-B14F-4D97-AF65-F5344CB8AC3E}">
        <p14:creationId xmlns:p14="http://schemas.microsoft.com/office/powerpoint/2010/main" val="1929737706"/>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581" y="40342"/>
            <a:ext cx="8202368" cy="851634"/>
          </a:xfrm>
        </p:spPr>
        <p:txBody>
          <a:bodyPr/>
          <a:lstStyle/>
          <a:p>
            <a:pPr algn="l"/>
            <a:r>
              <a:rPr lang="en-US" sz="4800" dirty="0" smtClean="0"/>
              <a:t>How it all fits together</a:t>
            </a:r>
            <a:endParaRPr lang="en-US" sz="4800" dirty="0"/>
          </a:p>
        </p:txBody>
      </p:sp>
      <p:sp>
        <p:nvSpPr>
          <p:cNvPr id="4" name="Oval 7"/>
          <p:cNvSpPr>
            <a:spLocks noChangeArrowheads="1"/>
          </p:cNvSpPr>
          <p:nvPr/>
        </p:nvSpPr>
        <p:spPr bwMode="auto">
          <a:xfrm>
            <a:off x="4171950" y="2001838"/>
            <a:ext cx="2476500" cy="2378075"/>
          </a:xfrm>
          <a:prstGeom prst="ellipse">
            <a:avLst/>
          </a:prstGeom>
          <a:noFill/>
          <a:ln w="9525">
            <a:solidFill>
              <a:schemeClr val="tx1"/>
            </a:solidFill>
            <a:round/>
            <a:headEnd/>
            <a:tailEnd/>
          </a:ln>
        </p:spPr>
        <p:txBody>
          <a:bodyPr wrap="none" anchor="ctr">
            <a:prstTxWarp prst="textNoShape">
              <a:avLst/>
            </a:prstTxWarp>
          </a:bodyPr>
          <a:lstStyle/>
          <a:p>
            <a:endParaRPr lang="en-US"/>
          </a:p>
        </p:txBody>
      </p:sp>
      <p:sp>
        <p:nvSpPr>
          <p:cNvPr id="5" name="Oval 8"/>
          <p:cNvSpPr>
            <a:spLocks noChangeArrowheads="1"/>
          </p:cNvSpPr>
          <p:nvPr/>
        </p:nvSpPr>
        <p:spPr bwMode="auto">
          <a:xfrm>
            <a:off x="2743200" y="3505200"/>
            <a:ext cx="2514600" cy="2511425"/>
          </a:xfrm>
          <a:prstGeom prst="ellipse">
            <a:avLst/>
          </a:prstGeom>
          <a:noFill/>
          <a:ln w="9525">
            <a:solidFill>
              <a:schemeClr val="tx1"/>
            </a:solidFill>
            <a:round/>
            <a:headEnd/>
            <a:tailEnd/>
          </a:ln>
        </p:spPr>
        <p:txBody>
          <a:bodyPr wrap="none" anchor="ctr">
            <a:prstTxWarp prst="textNoShape">
              <a:avLst/>
            </a:prstTxWarp>
          </a:bodyPr>
          <a:lstStyle/>
          <a:p>
            <a:endParaRPr lang="en-US"/>
          </a:p>
        </p:txBody>
      </p:sp>
      <p:sp>
        <p:nvSpPr>
          <p:cNvPr id="6" name="Oval 9"/>
          <p:cNvSpPr>
            <a:spLocks noChangeArrowheads="1"/>
          </p:cNvSpPr>
          <p:nvPr/>
        </p:nvSpPr>
        <p:spPr bwMode="auto">
          <a:xfrm>
            <a:off x="1905000" y="1447800"/>
            <a:ext cx="5638800" cy="5029200"/>
          </a:xfrm>
          <a:prstGeom prst="ellipse">
            <a:avLst/>
          </a:prstGeom>
          <a:noFill/>
          <a:ln w="9525">
            <a:solidFill>
              <a:schemeClr val="tx1"/>
            </a:solidFill>
            <a:round/>
            <a:headEnd/>
            <a:tailEnd/>
          </a:ln>
        </p:spPr>
        <p:txBody>
          <a:bodyPr wrap="none" anchor="ctr">
            <a:prstTxWarp prst="textNoShape">
              <a:avLst/>
            </a:prstTxWarp>
          </a:bodyPr>
          <a:lstStyle/>
          <a:p>
            <a:endParaRPr lang="en-US"/>
          </a:p>
        </p:txBody>
      </p:sp>
      <p:sp>
        <p:nvSpPr>
          <p:cNvPr id="7" name="Text Box 11"/>
          <p:cNvSpPr txBox="1">
            <a:spLocks noChangeArrowheads="1"/>
          </p:cNvSpPr>
          <p:nvPr/>
        </p:nvSpPr>
        <p:spPr bwMode="auto">
          <a:xfrm>
            <a:off x="3009900" y="4876800"/>
            <a:ext cx="1295400" cy="457200"/>
          </a:xfrm>
          <a:prstGeom prst="rect">
            <a:avLst/>
          </a:prstGeom>
          <a:noFill/>
          <a:ln w="9525">
            <a:noFill/>
            <a:miter lim="800000"/>
            <a:headEnd/>
            <a:tailEnd/>
          </a:ln>
        </p:spPr>
        <p:txBody>
          <a:bodyPr>
            <a:prstTxWarp prst="textNoShape">
              <a:avLst/>
            </a:prstTxWarp>
            <a:spAutoFit/>
          </a:bodyPr>
          <a:lstStyle/>
          <a:p>
            <a:pPr defTabSz="914400">
              <a:spcBef>
                <a:spcPct val="50000"/>
              </a:spcBef>
            </a:pPr>
            <a:r>
              <a:rPr lang="en-US" sz="2400"/>
              <a:t>Reader</a:t>
            </a:r>
          </a:p>
        </p:txBody>
      </p:sp>
      <p:sp>
        <p:nvSpPr>
          <p:cNvPr id="8" name="Text Box 14"/>
          <p:cNvSpPr txBox="1">
            <a:spLocks noChangeArrowheads="1"/>
          </p:cNvSpPr>
          <p:nvPr/>
        </p:nvSpPr>
        <p:spPr bwMode="auto">
          <a:xfrm>
            <a:off x="5105400" y="2508250"/>
            <a:ext cx="1447800" cy="831850"/>
          </a:xfrm>
          <a:prstGeom prst="rect">
            <a:avLst/>
          </a:prstGeom>
          <a:noFill/>
          <a:ln w="9525">
            <a:noFill/>
            <a:miter lim="800000"/>
            <a:headEnd/>
            <a:tailEnd/>
          </a:ln>
        </p:spPr>
        <p:txBody>
          <a:bodyPr>
            <a:prstTxWarp prst="textNoShape">
              <a:avLst/>
            </a:prstTxWarp>
            <a:spAutoFit/>
          </a:bodyPr>
          <a:lstStyle/>
          <a:p>
            <a:pPr defTabSz="914400">
              <a:spcBef>
                <a:spcPct val="50000"/>
              </a:spcBef>
            </a:pPr>
            <a:r>
              <a:rPr lang="en-US" sz="2400"/>
              <a:t>Task/Activity</a:t>
            </a:r>
          </a:p>
        </p:txBody>
      </p:sp>
      <p:sp>
        <p:nvSpPr>
          <p:cNvPr id="9" name="Text Box 15"/>
          <p:cNvSpPr txBox="1">
            <a:spLocks noChangeArrowheads="1"/>
          </p:cNvSpPr>
          <p:nvPr/>
        </p:nvSpPr>
        <p:spPr bwMode="auto">
          <a:xfrm>
            <a:off x="3429000" y="1604963"/>
            <a:ext cx="2362200" cy="461962"/>
          </a:xfrm>
          <a:prstGeom prst="rect">
            <a:avLst/>
          </a:prstGeom>
          <a:noFill/>
          <a:ln w="9525">
            <a:noFill/>
            <a:miter lim="800000"/>
            <a:headEnd/>
            <a:tailEnd/>
          </a:ln>
        </p:spPr>
        <p:txBody>
          <a:bodyPr>
            <a:prstTxWarp prst="textNoShape">
              <a:avLst/>
            </a:prstTxWarp>
            <a:spAutoFit/>
          </a:bodyPr>
          <a:lstStyle/>
          <a:p>
            <a:pPr defTabSz="914400">
              <a:spcBef>
                <a:spcPct val="50000"/>
              </a:spcBef>
            </a:pPr>
            <a:r>
              <a:rPr lang="en-US" sz="2400"/>
              <a:t>Sociocultural</a:t>
            </a:r>
          </a:p>
        </p:txBody>
      </p:sp>
      <p:sp>
        <p:nvSpPr>
          <p:cNvPr id="10" name="Text Box 16"/>
          <p:cNvSpPr txBox="1">
            <a:spLocks noChangeArrowheads="1"/>
          </p:cNvSpPr>
          <p:nvPr/>
        </p:nvSpPr>
        <p:spPr bwMode="auto">
          <a:xfrm>
            <a:off x="4171950" y="5830888"/>
            <a:ext cx="1619250" cy="461962"/>
          </a:xfrm>
          <a:prstGeom prst="rect">
            <a:avLst/>
          </a:prstGeom>
          <a:noFill/>
          <a:ln w="9525">
            <a:noFill/>
            <a:miter lim="800000"/>
            <a:headEnd/>
            <a:tailEnd/>
          </a:ln>
        </p:spPr>
        <p:txBody>
          <a:bodyPr>
            <a:prstTxWarp prst="textNoShape">
              <a:avLst/>
            </a:prstTxWarp>
            <a:spAutoFit/>
          </a:bodyPr>
          <a:lstStyle/>
          <a:p>
            <a:pPr defTabSz="914400">
              <a:spcBef>
                <a:spcPct val="50000"/>
              </a:spcBef>
            </a:pPr>
            <a:r>
              <a:rPr lang="en-US" sz="2400"/>
              <a:t>Context</a:t>
            </a:r>
          </a:p>
        </p:txBody>
      </p:sp>
      <p:sp>
        <p:nvSpPr>
          <p:cNvPr id="11" name="Oval 6"/>
          <p:cNvSpPr>
            <a:spLocks noChangeArrowheads="1"/>
          </p:cNvSpPr>
          <p:nvPr/>
        </p:nvSpPr>
        <p:spPr bwMode="auto">
          <a:xfrm>
            <a:off x="2743200" y="2001838"/>
            <a:ext cx="2362200" cy="2549525"/>
          </a:xfrm>
          <a:prstGeom prst="ellipse">
            <a:avLst/>
          </a:prstGeom>
          <a:noFill/>
          <a:ln w="9525">
            <a:solidFill>
              <a:schemeClr val="tx1"/>
            </a:solidFill>
            <a:round/>
            <a:headEnd/>
            <a:tailEnd/>
          </a:ln>
        </p:spPr>
        <p:txBody>
          <a:bodyPr wrap="none" anchor="ctr">
            <a:prstTxWarp prst="textNoShape">
              <a:avLst/>
            </a:prstTxWarp>
          </a:bodyPr>
          <a:lstStyle/>
          <a:p>
            <a:endParaRPr lang="en-US"/>
          </a:p>
        </p:txBody>
      </p:sp>
      <p:sp>
        <p:nvSpPr>
          <p:cNvPr id="12" name="Text Box 10"/>
          <p:cNvSpPr txBox="1">
            <a:spLocks noChangeArrowheads="1"/>
          </p:cNvSpPr>
          <p:nvPr/>
        </p:nvSpPr>
        <p:spPr bwMode="auto">
          <a:xfrm>
            <a:off x="3676650" y="2882900"/>
            <a:ext cx="876300" cy="457200"/>
          </a:xfrm>
          <a:prstGeom prst="rect">
            <a:avLst/>
          </a:prstGeom>
          <a:noFill/>
          <a:ln w="9525">
            <a:noFill/>
            <a:miter lim="800000"/>
            <a:headEnd/>
            <a:tailEnd/>
          </a:ln>
        </p:spPr>
        <p:txBody>
          <a:bodyPr>
            <a:prstTxWarp prst="textNoShape">
              <a:avLst/>
            </a:prstTxWarp>
            <a:spAutoFit/>
          </a:bodyPr>
          <a:lstStyle/>
          <a:p>
            <a:pPr defTabSz="914400">
              <a:spcBef>
                <a:spcPct val="50000"/>
              </a:spcBef>
            </a:pPr>
            <a:r>
              <a:rPr lang="en-US" sz="2400"/>
              <a:t>Text</a:t>
            </a:r>
          </a:p>
        </p:txBody>
      </p:sp>
      <p:sp>
        <p:nvSpPr>
          <p:cNvPr id="13" name="Line 17"/>
          <p:cNvSpPr>
            <a:spLocks noChangeShapeType="1"/>
          </p:cNvSpPr>
          <p:nvPr/>
        </p:nvSpPr>
        <p:spPr bwMode="auto">
          <a:xfrm>
            <a:off x="1371600" y="2130425"/>
            <a:ext cx="2324100" cy="981075"/>
          </a:xfrm>
          <a:prstGeom prst="line">
            <a:avLst/>
          </a:prstGeom>
          <a:noFill/>
          <a:ln w="57150">
            <a:solidFill>
              <a:schemeClr val="tx1"/>
            </a:solidFill>
            <a:round/>
            <a:headEnd/>
            <a:tailEnd type="triangle" w="med" len="med"/>
          </a:ln>
        </p:spPr>
        <p:txBody>
          <a:bodyPr>
            <a:prstTxWarp prst="textNoShape">
              <a:avLst/>
            </a:prstTxWarp>
          </a:bodyPr>
          <a:lstStyle/>
          <a:p>
            <a:endParaRPr lang="en-US"/>
          </a:p>
        </p:txBody>
      </p:sp>
      <p:sp>
        <p:nvSpPr>
          <p:cNvPr id="14" name="Oval 6"/>
          <p:cNvSpPr>
            <a:spLocks noChangeArrowheads="1"/>
          </p:cNvSpPr>
          <p:nvPr/>
        </p:nvSpPr>
        <p:spPr bwMode="auto">
          <a:xfrm>
            <a:off x="4338638" y="3340100"/>
            <a:ext cx="2524125" cy="2424113"/>
          </a:xfrm>
          <a:prstGeom prst="ellipse">
            <a:avLst/>
          </a:prstGeom>
          <a:noFill/>
          <a:ln w="9525">
            <a:solidFill>
              <a:schemeClr val="tx1"/>
            </a:solidFill>
            <a:round/>
            <a:headEnd/>
            <a:tailEnd/>
          </a:ln>
        </p:spPr>
        <p:txBody>
          <a:bodyPr wrap="none" anchor="ctr">
            <a:prstTxWarp prst="textNoShape">
              <a:avLst/>
            </a:prstTxWarp>
          </a:bodyPr>
          <a:lstStyle/>
          <a:p>
            <a:endParaRPr lang="en-US"/>
          </a:p>
        </p:txBody>
      </p:sp>
      <p:sp>
        <p:nvSpPr>
          <p:cNvPr id="15" name="TextBox 15"/>
          <p:cNvSpPr txBox="1">
            <a:spLocks noChangeArrowheads="1"/>
          </p:cNvSpPr>
          <p:nvPr/>
        </p:nvSpPr>
        <p:spPr bwMode="auto">
          <a:xfrm>
            <a:off x="5257800" y="4370167"/>
            <a:ext cx="1943100" cy="831850"/>
          </a:xfrm>
          <a:prstGeom prst="rect">
            <a:avLst/>
          </a:prstGeom>
          <a:noFill/>
          <a:ln w="9525">
            <a:noFill/>
            <a:miter lim="800000"/>
            <a:headEnd/>
            <a:tailEnd/>
          </a:ln>
        </p:spPr>
        <p:txBody>
          <a:bodyPr>
            <a:prstTxWarp prst="textNoShape">
              <a:avLst/>
            </a:prstTxWarp>
            <a:spAutoFit/>
          </a:bodyPr>
          <a:lstStyle/>
          <a:p>
            <a:r>
              <a:rPr lang="en-US" sz="2400" dirty="0"/>
              <a:t>Teacher/Teaching</a:t>
            </a:r>
          </a:p>
        </p:txBody>
      </p:sp>
      <p:cxnSp>
        <p:nvCxnSpPr>
          <p:cNvPr id="16" name="Straight Arrow Connector 17"/>
          <p:cNvCxnSpPr>
            <a:cxnSpLocks noChangeShapeType="1"/>
          </p:cNvCxnSpPr>
          <p:nvPr/>
        </p:nvCxnSpPr>
        <p:spPr bwMode="auto">
          <a:xfrm rot="5400000">
            <a:off x="5681663" y="1479550"/>
            <a:ext cx="1589088" cy="3503612"/>
          </a:xfrm>
          <a:prstGeom prst="straightConnector1">
            <a:avLst/>
          </a:prstGeom>
          <a:noFill/>
          <a:ln w="66675">
            <a:solidFill>
              <a:srgbClr val="FF0000">
                <a:alpha val="90195"/>
              </a:srgbClr>
            </a:solidFill>
            <a:round/>
            <a:headEnd/>
            <a:tailEnd type="triangle" w="med" len="med"/>
          </a:ln>
        </p:spPr>
      </p:cxnSp>
      <p:pic>
        <p:nvPicPr>
          <p:cNvPr id="17" name="Picture 16" descr="Screen Shot 2014-09-11 at 11.15.51 AM.png"/>
          <p:cNvPicPr>
            <a:picLocks noChangeAspect="1"/>
          </p:cNvPicPr>
          <p:nvPr/>
        </p:nvPicPr>
        <p:blipFill>
          <a:blip r:embed="rId2"/>
          <a:stretch>
            <a:fillRect/>
          </a:stretch>
        </p:blipFill>
        <p:spPr>
          <a:xfrm>
            <a:off x="6448655" y="-6795"/>
            <a:ext cx="2695345" cy="2008633"/>
          </a:xfrm>
          <a:prstGeom prst="rect">
            <a:avLst/>
          </a:prstGeom>
        </p:spPr>
      </p:pic>
      <p:sp>
        <p:nvSpPr>
          <p:cNvPr id="18" name="TextBox 18"/>
          <p:cNvSpPr txBox="1">
            <a:spLocks noChangeArrowheads="1"/>
          </p:cNvSpPr>
          <p:nvPr/>
        </p:nvSpPr>
        <p:spPr bwMode="auto">
          <a:xfrm>
            <a:off x="7091362" y="2066925"/>
            <a:ext cx="2052638" cy="369887"/>
          </a:xfrm>
          <a:prstGeom prst="rect">
            <a:avLst/>
          </a:prstGeom>
          <a:noFill/>
          <a:ln w="9525">
            <a:noFill/>
            <a:miter lim="800000"/>
            <a:headEnd/>
            <a:tailEnd/>
          </a:ln>
        </p:spPr>
        <p:txBody>
          <a:bodyPr>
            <a:prstTxWarp prst="textNoShape">
              <a:avLst/>
            </a:prstTxWarp>
            <a:spAutoFit/>
          </a:bodyPr>
          <a:lstStyle/>
          <a:p>
            <a:r>
              <a:rPr lang="en-US" b="1" dirty="0"/>
              <a:t>Comprehension</a:t>
            </a:r>
          </a:p>
        </p:txBody>
      </p:sp>
      <p:sp>
        <p:nvSpPr>
          <p:cNvPr id="3" name="TextBox 2"/>
          <p:cNvSpPr txBox="1"/>
          <p:nvPr/>
        </p:nvSpPr>
        <p:spPr>
          <a:xfrm>
            <a:off x="100680" y="2667733"/>
            <a:ext cx="2642520" cy="461665"/>
          </a:xfrm>
          <a:prstGeom prst="rect">
            <a:avLst/>
          </a:prstGeom>
          <a:noFill/>
        </p:spPr>
        <p:txBody>
          <a:bodyPr wrap="none" rtlCol="0">
            <a:spAutoFit/>
          </a:bodyPr>
          <a:lstStyle/>
          <a:p>
            <a:r>
              <a:rPr lang="en-US" sz="2400" b="1" dirty="0" smtClean="0">
                <a:solidFill>
                  <a:srgbClr val="FF0000"/>
                </a:solidFill>
              </a:rPr>
              <a:t>They can read this! </a:t>
            </a:r>
            <a:endParaRPr lang="en-US" sz="2400" b="1" dirty="0">
              <a:solidFill>
                <a:srgbClr val="FF0000"/>
              </a:solidFill>
            </a:endParaRPr>
          </a:p>
        </p:txBody>
      </p:sp>
      <p:sp>
        <p:nvSpPr>
          <p:cNvPr id="19" name="TextBox 18"/>
          <p:cNvSpPr txBox="1"/>
          <p:nvPr/>
        </p:nvSpPr>
        <p:spPr>
          <a:xfrm>
            <a:off x="1311120" y="5275205"/>
            <a:ext cx="2140730" cy="461665"/>
          </a:xfrm>
          <a:prstGeom prst="rect">
            <a:avLst/>
          </a:prstGeom>
          <a:noFill/>
        </p:spPr>
        <p:txBody>
          <a:bodyPr wrap="none" rtlCol="0">
            <a:spAutoFit/>
          </a:bodyPr>
          <a:lstStyle/>
          <a:p>
            <a:r>
              <a:rPr lang="en-US" sz="2400" b="1" dirty="0" smtClean="0">
                <a:solidFill>
                  <a:srgbClr val="FF0000"/>
                </a:solidFill>
              </a:rPr>
              <a:t>Who is “they”?</a:t>
            </a:r>
            <a:endParaRPr lang="en-US" sz="2400" b="1" dirty="0">
              <a:solidFill>
                <a:srgbClr val="FF0000"/>
              </a:solidFill>
            </a:endParaRPr>
          </a:p>
        </p:txBody>
      </p:sp>
      <p:sp>
        <p:nvSpPr>
          <p:cNvPr id="21" name="TextBox 20"/>
          <p:cNvSpPr txBox="1"/>
          <p:nvPr/>
        </p:nvSpPr>
        <p:spPr>
          <a:xfrm>
            <a:off x="6070651" y="3222287"/>
            <a:ext cx="3133640" cy="830997"/>
          </a:xfrm>
          <a:prstGeom prst="rect">
            <a:avLst/>
          </a:prstGeom>
          <a:noFill/>
        </p:spPr>
        <p:txBody>
          <a:bodyPr wrap="none" rtlCol="0">
            <a:spAutoFit/>
          </a:bodyPr>
          <a:lstStyle/>
          <a:p>
            <a:r>
              <a:rPr lang="en-US" sz="2400" b="1" dirty="0" smtClean="0">
                <a:solidFill>
                  <a:srgbClr val="FF0000"/>
                </a:solidFill>
              </a:rPr>
              <a:t>What you are asking</a:t>
            </a:r>
          </a:p>
          <a:p>
            <a:r>
              <a:rPr lang="en-US" sz="2400" b="1" dirty="0">
                <a:solidFill>
                  <a:srgbClr val="FF0000"/>
                </a:solidFill>
              </a:rPr>
              <a:t>t</a:t>
            </a:r>
            <a:r>
              <a:rPr lang="en-US" sz="2400" b="1" dirty="0" smtClean="0">
                <a:solidFill>
                  <a:srgbClr val="FF0000"/>
                </a:solidFill>
              </a:rPr>
              <a:t>hem TO DO with this?</a:t>
            </a:r>
            <a:endParaRPr lang="en-US" sz="2400" b="1" dirty="0">
              <a:solidFill>
                <a:srgbClr val="FF0000"/>
              </a:solidFill>
            </a:endParaRPr>
          </a:p>
        </p:txBody>
      </p:sp>
      <p:sp>
        <p:nvSpPr>
          <p:cNvPr id="22" name="TextBox 21"/>
          <p:cNvSpPr txBox="1"/>
          <p:nvPr/>
        </p:nvSpPr>
        <p:spPr>
          <a:xfrm>
            <a:off x="6177773" y="5073341"/>
            <a:ext cx="2729984" cy="1200328"/>
          </a:xfrm>
          <a:prstGeom prst="rect">
            <a:avLst/>
          </a:prstGeom>
          <a:noFill/>
        </p:spPr>
        <p:txBody>
          <a:bodyPr wrap="none" rtlCol="0">
            <a:spAutoFit/>
          </a:bodyPr>
          <a:lstStyle/>
          <a:p>
            <a:r>
              <a:rPr lang="en-US" sz="2400" b="1" dirty="0" smtClean="0">
                <a:solidFill>
                  <a:srgbClr val="FF0000"/>
                </a:solidFill>
              </a:rPr>
              <a:t>What did you teach </a:t>
            </a:r>
          </a:p>
          <a:p>
            <a:r>
              <a:rPr lang="en-US" sz="2400" b="1" dirty="0">
                <a:solidFill>
                  <a:srgbClr val="FF0000"/>
                </a:solidFill>
              </a:rPr>
              <a:t>t</a:t>
            </a:r>
            <a:r>
              <a:rPr lang="en-US" sz="2400" b="1" dirty="0" smtClean="0">
                <a:solidFill>
                  <a:srgbClr val="FF0000"/>
                </a:solidFill>
              </a:rPr>
              <a:t>hem about HOW </a:t>
            </a:r>
          </a:p>
          <a:p>
            <a:r>
              <a:rPr lang="en-US" sz="2400" b="1" dirty="0">
                <a:solidFill>
                  <a:srgbClr val="FF0000"/>
                </a:solidFill>
              </a:rPr>
              <a:t>t</a:t>
            </a:r>
            <a:r>
              <a:rPr lang="en-US" sz="2400" b="1" dirty="0" smtClean="0">
                <a:solidFill>
                  <a:srgbClr val="FF0000"/>
                </a:solidFill>
              </a:rPr>
              <a:t>o DO that?</a:t>
            </a:r>
            <a:endParaRPr lang="en-US" sz="2400" b="1" dirty="0">
              <a:solidFill>
                <a:srgbClr val="FF0000"/>
              </a:solidFill>
            </a:endParaRPr>
          </a:p>
        </p:txBody>
      </p:sp>
      <p:sp>
        <p:nvSpPr>
          <p:cNvPr id="24" name="TextBox 23"/>
          <p:cNvSpPr txBox="1"/>
          <p:nvPr/>
        </p:nvSpPr>
        <p:spPr>
          <a:xfrm>
            <a:off x="418297" y="6363986"/>
            <a:ext cx="9223381" cy="369332"/>
          </a:xfrm>
          <a:prstGeom prst="rect">
            <a:avLst/>
          </a:prstGeom>
          <a:noFill/>
        </p:spPr>
        <p:txBody>
          <a:bodyPr wrap="square" rtlCol="0">
            <a:spAutoFit/>
          </a:bodyPr>
          <a:lstStyle/>
          <a:p>
            <a:r>
              <a:rPr lang="en-US" b="1" dirty="0" smtClean="0">
                <a:solidFill>
                  <a:srgbClr val="FF0000"/>
                </a:solidFill>
              </a:rPr>
              <a:t>When in the year is it? What time of the day is it? What happened yesterday at home? </a:t>
            </a:r>
            <a:endParaRPr lang="en-US" b="1" dirty="0">
              <a:solidFill>
                <a:srgbClr val="FF0000"/>
              </a:solidFill>
            </a:endParaRPr>
          </a:p>
        </p:txBody>
      </p:sp>
      <p:sp>
        <p:nvSpPr>
          <p:cNvPr id="25" name="TextBox 24"/>
          <p:cNvSpPr txBox="1"/>
          <p:nvPr/>
        </p:nvSpPr>
        <p:spPr>
          <a:xfrm>
            <a:off x="1035654" y="801469"/>
            <a:ext cx="5584453" cy="646331"/>
          </a:xfrm>
          <a:prstGeom prst="rect">
            <a:avLst/>
          </a:prstGeom>
          <a:noFill/>
        </p:spPr>
        <p:txBody>
          <a:bodyPr wrap="square" rtlCol="0">
            <a:spAutoFit/>
          </a:bodyPr>
          <a:lstStyle/>
          <a:p>
            <a:r>
              <a:rPr lang="en-US" b="1" dirty="0">
                <a:solidFill>
                  <a:srgbClr val="FF0000"/>
                </a:solidFill>
              </a:rPr>
              <a:t>How familiar is this kind of text and task? </a:t>
            </a:r>
          </a:p>
          <a:p>
            <a:r>
              <a:rPr lang="en-US" b="1" dirty="0" smtClean="0">
                <a:solidFill>
                  <a:srgbClr val="FF0000"/>
                </a:solidFill>
              </a:rPr>
              <a:t>How fit with how their “world” outside of school?</a:t>
            </a:r>
            <a:endParaRPr lang="en-US" b="1" dirty="0">
              <a:solidFill>
                <a:srgbClr val="FF0000"/>
              </a:solidFill>
            </a:endParaRPr>
          </a:p>
        </p:txBody>
      </p:sp>
    </p:spTree>
    <p:extLst>
      <p:ext uri="{BB962C8B-B14F-4D97-AF65-F5344CB8AC3E}">
        <p14:creationId xmlns:p14="http://schemas.microsoft.com/office/powerpoint/2010/main" val="223471706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dissolve">
                                      <p:cBhvr>
                                        <p:cTn id="12" dur="500"/>
                                        <p:tgtEl>
                                          <p:spTgt spid="19"/>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dissolve">
                                      <p:cBhvr>
                                        <p:cTn id="17" dur="500"/>
                                        <p:tgtEl>
                                          <p:spTgt spid="21"/>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dissolve">
                                      <p:cBhvr>
                                        <p:cTn id="22" dur="500"/>
                                        <p:tgtEl>
                                          <p:spTgt spid="22"/>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dissolve">
                                      <p:cBhvr>
                                        <p:cTn id="27" dur="500"/>
                                        <p:tgtEl>
                                          <p:spTgt spid="24"/>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dissolve">
                                      <p:cBhvr>
                                        <p:cTn id="3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9" grpId="0"/>
      <p:bldP spid="21" grpId="0"/>
      <p:bldP spid="22" grpId="0"/>
      <p:bldP spid="24" grpId="0"/>
      <p:bldP spid="2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Rand Model of Comprehension (2002)</a:t>
            </a:r>
            <a:endParaRPr lang="en-US" dirty="0"/>
          </a:p>
        </p:txBody>
      </p:sp>
      <p:pic>
        <p:nvPicPr>
          <p:cNvPr id="4" name="Picture 3" descr="Screen Shot 2016-09-14 at 5.36.33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84400" y="1984340"/>
            <a:ext cx="4775200" cy="4368800"/>
          </a:xfrm>
          <a:prstGeom prst="rect">
            <a:avLst/>
          </a:prstGeom>
        </p:spPr>
      </p:pic>
    </p:spTree>
    <p:extLst>
      <p:ext uri="{BB962C8B-B14F-4D97-AF65-F5344CB8AC3E}">
        <p14:creationId xmlns:p14="http://schemas.microsoft.com/office/powerpoint/2010/main" val="1666243604"/>
      </p:ext>
    </p:extLst>
  </p:cSld>
  <p:clrMapOvr>
    <a:masterClrMapping/>
  </p:clrMapOvr>
  <p:timing>
    <p:tnLst>
      <p:par>
        <p:cTn xmlns:p14="http://schemas.microsoft.com/office/powerpoint/2010/main" id="1" dur="indefinite" restart="never" nodeType="tmRoot"/>
      </p:par>
    </p:tnLst>
  </p:timing>
</p:sld>
</file>

<file path=ppt/theme/_rels/theme1.xml.rels><?xml version="1.0" encoding="UTF-8" standalone="yes"?>
<Relationships xmlns="http://schemas.openxmlformats.org/package/2006/relationships"><Relationship Id="rId3" Type="http://schemas.openxmlformats.org/officeDocument/2006/relationships/image" Target="../media/image3.jpeg"/><Relationship Id="rId4" Type="http://schemas.openxmlformats.org/officeDocument/2006/relationships/image" Target="../media/image4.jpeg"/><Relationship Id="rId5" Type="http://schemas.openxmlformats.org/officeDocument/2006/relationships/image" Target="../media/image5.jpeg"/><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Infusion">
  <a:themeElements>
    <a:clrScheme name="Infusion">
      <a:dk1>
        <a:sysClr val="windowText" lastClr="000000"/>
      </a:dk1>
      <a:lt1>
        <a:sysClr val="window" lastClr="FFFFFF"/>
      </a:lt1>
      <a:dk2>
        <a:srgbClr val="2F1F58"/>
      </a:dk2>
      <a:lt2>
        <a:srgbClr val="B7A9E0"/>
      </a:lt2>
      <a:accent1>
        <a:srgbClr val="8C73D0"/>
      </a:accent1>
      <a:accent2>
        <a:srgbClr val="C2E8C4"/>
      </a:accent2>
      <a:accent3>
        <a:srgbClr val="C5A6E8"/>
      </a:accent3>
      <a:accent4>
        <a:srgbClr val="B45EC7"/>
      </a:accent4>
      <a:accent5>
        <a:srgbClr val="9FDAFB"/>
      </a:accent5>
      <a:accent6>
        <a:srgbClr val="95C5B0"/>
      </a:accent6>
      <a:hlink>
        <a:srgbClr val="744AE0"/>
      </a:hlink>
      <a:folHlink>
        <a:srgbClr val="8D8AD1"/>
      </a:folHlink>
    </a:clrScheme>
    <a:fontScheme name="Infusion">
      <a:majorFont>
        <a:latin typeface="Mistral"/>
        <a:ea typeface=""/>
        <a:cs typeface=""/>
        <a:font script="Jpan" typeface="ＭＳ Ｐ明朝"/>
      </a:majorFont>
      <a:minorFont>
        <a:latin typeface="Candara"/>
        <a:ea typeface=""/>
        <a:cs typeface=""/>
        <a:font script="Jpan" typeface="メイリオ"/>
      </a:minorFont>
    </a:fontScheme>
    <a:fmtScheme name="Infusion">
      <a:fillStyleLst>
        <a:solidFill>
          <a:schemeClr val="phClr"/>
        </a:solidFill>
        <a:blipFill rotWithShape="1">
          <a:blip xmlns:r="http://schemas.openxmlformats.org/officeDocument/2006/relationships" r:embed="rId1">
            <a:duotone>
              <a:schemeClr val="phClr">
                <a:shade val="70000"/>
                <a:satMod val="120000"/>
              </a:schemeClr>
              <a:schemeClr val="phClr">
                <a:tint val="70000"/>
                <a:satMod val="300000"/>
                <a:lumMod val="125000"/>
              </a:schemeClr>
            </a:duotone>
          </a:blip>
          <a:tile tx="0" ty="0" sx="50000" sy="50000" flip="none" algn="tl"/>
        </a:blipFill>
        <a:blipFill rotWithShape="1">
          <a:blip xmlns:r="http://schemas.openxmlformats.org/officeDocument/2006/relationships" r:embed="rId2">
            <a:duotone>
              <a:schemeClr val="phClr">
                <a:shade val="70000"/>
                <a:satMod val="120000"/>
              </a:schemeClr>
              <a:schemeClr val="phClr">
                <a:tint val="70000"/>
                <a:satMod val="135000"/>
              </a:schemeClr>
            </a:duotone>
          </a:blip>
          <a:tile tx="0" ty="0" sx="40000" sy="40000" flip="none" algn="tl"/>
        </a:blipFill>
      </a:fillStyleLst>
      <a:lnStyleLst>
        <a:ln w="38100" cap="flat" cmpd="sng" algn="ctr">
          <a:solidFill>
            <a:schemeClr val="phClr">
              <a:alpha val="70000"/>
              <a:satMod val="105000"/>
            </a:schemeClr>
          </a:solidFill>
          <a:prstDash val="solid"/>
          <a:miter/>
        </a:ln>
        <a:ln w="50800" cap="flat" cmpd="sng" algn="ctr">
          <a:solidFill>
            <a:schemeClr val="phClr">
              <a:alpha val="50000"/>
            </a:schemeClr>
          </a:solidFill>
          <a:prstDash val="solid"/>
          <a:miter/>
        </a:ln>
        <a:ln w="88900" cap="flat" cmpd="sng" algn="ctr">
          <a:solidFill>
            <a:schemeClr val="phClr">
              <a:alpha val="40000"/>
            </a:schemeClr>
          </a:solidFill>
          <a:prstDash val="solid"/>
          <a:miter/>
        </a:ln>
      </a:lnStyleLst>
      <a:effectStyleLst>
        <a:effectStyle>
          <a:effectLst/>
        </a:effectStyle>
        <a:effectStyle>
          <a:effectLst>
            <a:outerShdw blurRad="38100" dist="25400" dir="5400000" rotWithShape="0">
              <a:srgbClr val="000000">
                <a:alpha val="50000"/>
              </a:srgbClr>
            </a:outerShdw>
          </a:effectLst>
        </a:effectStyle>
        <a:effectStyle>
          <a:effectLst>
            <a:innerShdw blurRad="190500" dir="13500000">
              <a:srgbClr val="000000">
                <a:alpha val="50000"/>
              </a:srgbClr>
            </a:innerShdw>
            <a:outerShdw blurRad="38100" dist="25400" dir="5400000" rotWithShape="0">
              <a:srgbClr val="000000">
                <a:alpha val="50000"/>
              </a:srgbClr>
            </a:outerShdw>
          </a:effectLst>
        </a:effectStyle>
      </a:effectStyleLst>
      <a:bgFillStyleLst>
        <a:blipFill rotWithShape="1">
          <a:blip xmlns:r="http://schemas.openxmlformats.org/officeDocument/2006/relationships" r:embed="rId3">
            <a:duotone>
              <a:schemeClr val="phClr">
                <a:shade val="70000"/>
                <a:satMod val="500000"/>
                <a:lumMod val="50000"/>
              </a:schemeClr>
              <a:schemeClr val="phClr">
                <a:satMod val="800000"/>
                <a:lumMod val="250000"/>
              </a:schemeClr>
            </a:duotone>
          </a:blip>
          <a:stretch/>
        </a:blipFill>
        <a:blipFill rotWithShape="1">
          <a:blip xmlns:r="http://schemas.openxmlformats.org/officeDocument/2006/relationships" r:embed="rId4">
            <a:duotone>
              <a:schemeClr val="phClr">
                <a:shade val="70000"/>
                <a:satMod val="500000"/>
                <a:lumMod val="50000"/>
              </a:schemeClr>
              <a:schemeClr val="phClr">
                <a:satMod val="800000"/>
                <a:lumMod val="250000"/>
              </a:schemeClr>
            </a:duotone>
          </a:blip>
          <a:stretch/>
        </a:blipFill>
        <a:blipFill rotWithShape="1">
          <a:blip xmlns:r="http://schemas.openxmlformats.org/officeDocument/2006/relationships" r:embed="rId5">
            <a:duotone>
              <a:schemeClr val="phClr">
                <a:shade val="70000"/>
                <a:satMod val="500000"/>
                <a:lumMod val="50000"/>
              </a:schemeClr>
              <a:schemeClr val="phClr">
                <a:satMod val="800000"/>
                <a:lumMod val="250000"/>
              </a:schemeClr>
            </a:duotone>
          </a:blip>
          <a:stretch/>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Infusion.thmx</Template>
  <TotalTime>2981</TotalTime>
  <Words>1670</Words>
  <Application>Microsoft Macintosh PowerPoint</Application>
  <PresentationFormat>On-screen Show (4:3)</PresentationFormat>
  <Paragraphs>182</Paragraphs>
  <Slides>28</Slides>
  <Notes>13</Notes>
  <HiddenSlides>0</HiddenSlides>
  <MMClips>0</MMClips>
  <ScaleCrop>false</ScaleCrop>
  <HeadingPairs>
    <vt:vector size="4" baseType="variant">
      <vt:variant>
        <vt:lpstr>Theme</vt:lpstr>
      </vt:variant>
      <vt:variant>
        <vt:i4>1</vt:i4>
      </vt:variant>
      <vt:variant>
        <vt:lpstr>Slide Titles</vt:lpstr>
      </vt:variant>
      <vt:variant>
        <vt:i4>28</vt:i4>
      </vt:variant>
    </vt:vector>
  </HeadingPairs>
  <TitlesOfParts>
    <vt:vector size="29" baseType="lpstr">
      <vt:lpstr>Infusion</vt:lpstr>
      <vt:lpstr>Building Comprehension:  Big Ideas and Preparing to Read   EDC 423</vt:lpstr>
      <vt:lpstr>Today’s Essential Question</vt:lpstr>
      <vt:lpstr>Objectives </vt:lpstr>
      <vt:lpstr>Five Factors of Comprehension that Anchor Instructional Problem Solving</vt:lpstr>
      <vt:lpstr>PowerPoint Presentation</vt:lpstr>
      <vt:lpstr>How do these five elements fit together??</vt:lpstr>
      <vt:lpstr>At your table– 3 minutes</vt:lpstr>
      <vt:lpstr>How it all fits together</vt:lpstr>
      <vt:lpstr>Rand Model of Comprehension (2002)</vt:lpstr>
      <vt:lpstr>“The Reader Factor”</vt:lpstr>
      <vt:lpstr>PowerPoint Presentation</vt:lpstr>
      <vt:lpstr>“The Teacher Factor”</vt:lpstr>
      <vt:lpstr>Before Reading…students need to</vt:lpstr>
      <vt:lpstr>During Reading…students need to</vt:lpstr>
      <vt:lpstr>After Reading … learners benefit most when they</vt:lpstr>
      <vt:lpstr>MODELING Before-Reading-Activity: Launching a Book</vt:lpstr>
      <vt:lpstr>Main Idea vs. Big Idea</vt:lpstr>
      <vt:lpstr>Text Sets to Extend, Connect, &amp; Engage Readers with Big Ideas </vt:lpstr>
      <vt:lpstr>Conducting a Book Launch (Planning stage) </vt:lpstr>
      <vt:lpstr>ACTIVATING Prior Knowledge</vt:lpstr>
      <vt:lpstr>PowerPoint Presentation</vt:lpstr>
      <vt:lpstr>BUILDING Background Knowledge</vt:lpstr>
      <vt:lpstr>Setting a [personal] Purpose</vt:lpstr>
      <vt:lpstr>What about BUILDING  background knowledge?</vt:lpstr>
      <vt:lpstr>Planning a Book Launch</vt:lpstr>
      <vt:lpstr>Book Launch Choices: Groups of 3 people</vt:lpstr>
      <vt:lpstr>Monitor/Self-Assess: Can you accomplish today’s objectives?  </vt:lpstr>
      <vt:lpstr>Homework</vt:lpstr>
    </vt:vector>
  </TitlesOfParts>
  <Company>University of Rhode Island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Teacher and Teaching</dc:title>
  <dc:creator>Terry Deeney</dc:creator>
  <cp:lastModifiedBy>Julie Coiro</cp:lastModifiedBy>
  <cp:revision>242</cp:revision>
  <cp:lastPrinted>2017-09-14T12:46:17Z</cp:lastPrinted>
  <dcterms:created xsi:type="dcterms:W3CDTF">2014-10-07T00:52:28Z</dcterms:created>
  <dcterms:modified xsi:type="dcterms:W3CDTF">2017-09-14T14:08:18Z</dcterms:modified>
</cp:coreProperties>
</file>